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1"/>
    <p:sldMasterId id="2147483791" r:id="rId2"/>
    <p:sldMasterId id="2147483830" r:id="rId3"/>
    <p:sldMasterId id="2147483856" r:id="rId4"/>
    <p:sldMasterId id="2147483869" r:id="rId5"/>
    <p:sldMasterId id="2147483882" r:id="rId6"/>
    <p:sldMasterId id="2147483895" r:id="rId7"/>
    <p:sldMasterId id="2147483908" r:id="rId8"/>
    <p:sldMasterId id="2147483921" r:id="rId9"/>
    <p:sldMasterId id="2147483934" r:id="rId10"/>
  </p:sldMasterIdLst>
  <p:notesMasterIdLst>
    <p:notesMasterId r:id="rId107"/>
  </p:notesMasterIdLst>
  <p:handoutMasterIdLst>
    <p:handoutMasterId r:id="rId108"/>
  </p:handoutMasterIdLst>
  <p:sldIdLst>
    <p:sldId id="271" r:id="rId11"/>
    <p:sldId id="527" r:id="rId12"/>
    <p:sldId id="614" r:id="rId13"/>
    <p:sldId id="615" r:id="rId14"/>
    <p:sldId id="616" r:id="rId15"/>
    <p:sldId id="631" r:id="rId16"/>
    <p:sldId id="617" r:id="rId17"/>
    <p:sldId id="633" r:id="rId18"/>
    <p:sldId id="517" r:id="rId19"/>
    <p:sldId id="620" r:id="rId20"/>
    <p:sldId id="670" r:id="rId21"/>
    <p:sldId id="611" r:id="rId22"/>
    <p:sldId id="526" r:id="rId23"/>
    <p:sldId id="465" r:id="rId24"/>
    <p:sldId id="644" r:id="rId25"/>
    <p:sldId id="645" r:id="rId26"/>
    <p:sldId id="646" r:id="rId27"/>
    <p:sldId id="647" r:id="rId28"/>
    <p:sldId id="648" r:id="rId29"/>
    <p:sldId id="649" r:id="rId30"/>
    <p:sldId id="650" r:id="rId31"/>
    <p:sldId id="651" r:id="rId32"/>
    <p:sldId id="652" r:id="rId33"/>
    <p:sldId id="643" r:id="rId34"/>
    <p:sldId id="619" r:id="rId35"/>
    <p:sldId id="460" r:id="rId36"/>
    <p:sldId id="618" r:id="rId37"/>
    <p:sldId id="653" r:id="rId38"/>
    <p:sldId id="439" r:id="rId39"/>
    <p:sldId id="426" r:id="rId40"/>
    <p:sldId id="436" r:id="rId41"/>
    <p:sldId id="630" r:id="rId42"/>
    <p:sldId id="515" r:id="rId43"/>
    <p:sldId id="440" r:id="rId44"/>
    <p:sldId id="621" r:id="rId45"/>
    <p:sldId id="576" r:id="rId46"/>
    <p:sldId id="577" r:id="rId47"/>
    <p:sldId id="628" r:id="rId48"/>
    <p:sldId id="629" r:id="rId49"/>
    <p:sldId id="585" r:id="rId50"/>
    <p:sldId id="586" r:id="rId51"/>
    <p:sldId id="587" r:id="rId52"/>
    <p:sldId id="588" r:id="rId53"/>
    <p:sldId id="589" r:id="rId54"/>
    <p:sldId id="591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487" r:id="rId64"/>
    <p:sldId id="571" r:id="rId65"/>
    <p:sldId id="471" r:id="rId66"/>
    <p:sldId id="570" r:id="rId67"/>
    <p:sldId id="535" r:id="rId68"/>
    <p:sldId id="472" r:id="rId69"/>
    <p:sldId id="475" r:id="rId70"/>
    <p:sldId id="537" r:id="rId71"/>
    <p:sldId id="622" r:id="rId72"/>
    <p:sldId id="623" r:id="rId73"/>
    <p:sldId id="624" r:id="rId74"/>
    <p:sldId id="625" r:id="rId75"/>
    <p:sldId id="626" r:id="rId76"/>
    <p:sldId id="634" r:id="rId77"/>
    <p:sldId id="635" r:id="rId78"/>
    <p:sldId id="636" r:id="rId79"/>
    <p:sldId id="637" r:id="rId80"/>
    <p:sldId id="687" r:id="rId81"/>
    <p:sldId id="688" r:id="rId82"/>
    <p:sldId id="638" r:id="rId83"/>
    <p:sldId id="639" r:id="rId84"/>
    <p:sldId id="640" r:id="rId85"/>
    <p:sldId id="641" r:id="rId86"/>
    <p:sldId id="686" r:id="rId87"/>
    <p:sldId id="689" r:id="rId88"/>
    <p:sldId id="690" r:id="rId89"/>
    <p:sldId id="691" r:id="rId90"/>
    <p:sldId id="679" r:id="rId91"/>
    <p:sldId id="680" r:id="rId92"/>
    <p:sldId id="681" r:id="rId93"/>
    <p:sldId id="682" r:id="rId94"/>
    <p:sldId id="683" r:id="rId95"/>
    <p:sldId id="684" r:id="rId96"/>
    <p:sldId id="685" r:id="rId97"/>
    <p:sldId id="654" r:id="rId98"/>
    <p:sldId id="664" r:id="rId99"/>
    <p:sldId id="661" r:id="rId100"/>
    <p:sldId id="663" r:id="rId101"/>
    <p:sldId id="665" r:id="rId102"/>
    <p:sldId id="666" r:id="rId103"/>
    <p:sldId id="667" r:id="rId104"/>
    <p:sldId id="668" r:id="rId105"/>
    <p:sldId id="669" r:id="rId106"/>
  </p:sldIdLst>
  <p:sldSz cx="9906000" cy="6858000" type="A4"/>
  <p:notesSz cx="6858000" cy="9144000"/>
  <p:custDataLst>
    <p:tags r:id="rId109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ABED8"/>
    <a:srgbClr val="FFD1D6"/>
    <a:srgbClr val="0098C3"/>
    <a:srgbClr val="FF9999"/>
    <a:srgbClr val="CA0202"/>
    <a:srgbClr val="FF0000"/>
    <a:srgbClr val="008000"/>
    <a:srgbClr val="169115"/>
    <a:srgbClr val="C56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24" autoAdjust="0"/>
  </p:normalViewPr>
  <p:slideViewPr>
    <p:cSldViewPr>
      <p:cViewPr varScale="1">
        <p:scale>
          <a:sx n="110" d="100"/>
          <a:sy n="110" d="100"/>
        </p:scale>
        <p:origin x="1380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6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theme" Target="theme/theme1.xml"/><Relationship Id="rId16" Type="http://schemas.openxmlformats.org/officeDocument/2006/relationships/slide" Target="slides/slide6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tableStyles" Target="tableStyles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tags" Target="tags/tag1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presProps" Target="presProps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7A5535-3284-3D40-B2F8-813DD61F10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91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430695-1CBA-2145-997D-40FDD1DC96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90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CB9E1-FE81-4167-BD62-983E38E247CC}" type="slidenum">
              <a:rPr lang="nl-NL"/>
              <a:pPr/>
              <a:t>2</a:t>
            </a:fld>
            <a:endParaRPr lang="nl-NL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90A8D-DA88-5642-AFB9-2C52D39A45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74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90A8D-DA88-5642-AFB9-2C52D39A45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23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Pijlen met vertaling en compositie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18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A7E73-3358-D74F-AFE8-32B83C127ED6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Animation!</a:t>
            </a:r>
          </a:p>
        </p:txBody>
      </p:sp>
    </p:spTree>
    <p:extLst>
      <p:ext uri="{BB962C8B-B14F-4D97-AF65-F5344CB8AC3E}">
        <p14:creationId xmlns:p14="http://schemas.microsoft.com/office/powerpoint/2010/main" val="260605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3FB5B-99CA-3244-A33D-3F7CB347F732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4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488BD-B7A5-BA40-B9C2-AA5948886D12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2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CB9E1-FE81-4167-BD62-983E38E247CC}" type="slidenum">
              <a:rPr lang="nl-NL"/>
              <a:pPr/>
              <a:t>88</a:t>
            </a:fld>
            <a:endParaRPr lang="nl-NL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CB9E1-FE81-4167-BD62-983E38E247CC}" type="slidenum">
              <a:rPr lang="nl-NL"/>
              <a:pPr/>
              <a:t>14</a:t>
            </a:fld>
            <a:endParaRPr lang="nl-NL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CB9E1-FE81-4167-BD62-983E38E247CC}" type="slidenum">
              <a:rPr lang="nl-NL"/>
              <a:pPr/>
              <a:t>24</a:t>
            </a:fld>
            <a:endParaRPr lang="nl-NL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CB9E1-FE81-4167-BD62-983E38E247CC}" type="slidenum">
              <a:rPr lang="nl-NL"/>
              <a:pPr/>
              <a:t>46</a:t>
            </a:fld>
            <a:endParaRPr lang="nl-NL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CB9E1-FE81-4167-BD62-983E38E247CC}" type="slidenum">
              <a:rPr lang="nl-NL"/>
              <a:pPr/>
              <a:t>54</a:t>
            </a:fld>
            <a:endParaRPr lang="nl-NL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CB9E1-FE81-4167-BD62-983E38E247CC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0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8EBB9-B7A7-CE49-978D-C2504E9C7A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90A8D-DA88-5642-AFB9-2C52D39A45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61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90A8D-DA88-5642-AFB9-2C52D39A45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19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703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07ADC16-0AA9-E74F-81ED-5E2CB5364AB6}" type="datetime1">
              <a:rPr lang="nl-NL"/>
              <a:pPr>
                <a:defRPr/>
              </a:pPr>
              <a:t>14-8-2018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02B25274-37CA-4D49-9537-11ED2721C7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18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E41C-80CA-3940-BA86-699A82D6AA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0611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E1C2-73B5-4E48-A747-71BBE445BAF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22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6977-95A6-8A46-8759-9F19E6D4511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251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50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5845-38AD-2F40-9D6F-FD8D83E4D88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08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19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7F7A-ED09-2E49-8DD1-3944D52852E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580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E04A-5D4C-A34C-B940-3AF1E78EF2A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16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E41C-80CA-3940-BA86-699A82D6AA7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42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687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687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8C35-0012-0B45-B6CC-6CFD5AC7399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001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224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224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199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199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CA82-EDB3-0942-B621-63D56E9B018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730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793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76B0AB67-E177-094D-A87D-F486B9CC28B1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2DFD4303-562A-C34A-B37A-337E60FFCEAF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5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591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591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8C35-0012-0B45-B6CC-6CFD5AC739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9230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27C7-CC0E-FD4E-9DC9-DBB15BA265E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754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704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DD64-F571-6444-8DDA-751A805090E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898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D855F-A1CC-D442-A416-D9BB474CFF2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678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71905-7375-B54C-8305-DF9DFDF0429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2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DDBE-AF9A-5B44-89DF-F5108D7B5803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59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70CD-A9CC-DB41-BAFC-306CB4426DB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555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19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47C5-3CBE-714E-BA7E-BC7E7FECE62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365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B543-5579-6F43-997A-29130C5ABE5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761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7A86-5F64-A142-B82A-6E1E2C811D8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312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681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681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59C6-AF72-A24E-B0D7-AF962F08E86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0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128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128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103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103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CA82-EDB3-0942-B621-63D56E9B01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8463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218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218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193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193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20F3-B4F1-2648-AC8C-815F559C37E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9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703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07ADC16-0AA9-E74F-81ED-5E2CB5364AB6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02B25274-37CA-4D49-9537-11ED2721C70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B4C1-30E1-0A4C-BF24-DFCD65D8841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2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5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745-AC05-6044-9AE4-472BD1C1152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E1C2-73B5-4E48-A747-71BBE445BAF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76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6977-95A6-8A46-8759-9F19E6D4511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8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9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5845-38AD-2F40-9D6F-FD8D83E4D88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0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B4C1-30E1-0A4C-BF24-DFCD65D884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386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10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7F7A-ED09-2E49-8DD1-3944D52852E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3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E04A-5D4C-A34C-B940-3AF1E78EF2A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16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E41C-80CA-3940-BA86-699A82D6AA7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40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591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591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8C35-0012-0B45-B6CC-6CFD5AC7399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28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128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128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103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103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CA82-EDB3-0942-B621-63D56E9B018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1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703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07ADC16-0AA9-E74F-81ED-5E2CB5364AB6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02B25274-37CA-4D49-9537-11ED2721C70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3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B4C1-30E1-0A4C-BF24-DFCD65D8841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70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5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745-AC05-6044-9AE4-472BD1C1152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4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E1C2-73B5-4E48-A747-71BBE445BAF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60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6977-95A6-8A46-8759-9F19E6D4511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5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745-AC05-6044-9AE4-472BD1C115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415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13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5845-38AD-2F40-9D6F-FD8D83E4D88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0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10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7F7A-ED09-2E49-8DD1-3944D52852E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45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E04A-5D4C-A34C-B940-3AF1E78EF2A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20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E41C-80CA-3940-BA86-699A82D6AA7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49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591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591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8C35-0012-0B45-B6CC-6CFD5AC7399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8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128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128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103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103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CA82-EDB3-0942-B621-63D56E9B018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6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689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76B0AB67-E177-094D-A87D-F486B9CC28B1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2DFD4303-562A-C34A-B37A-337E60FFCEAF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15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27C7-CC0E-FD4E-9DC9-DBB15BA265E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72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3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DD64-F571-6444-8DDA-751A805090E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3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E1C2-73B5-4E48-A747-71BBE445BA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540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D855F-A1CC-D442-A416-D9BB474CFF2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2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71905-7375-B54C-8305-DF9DFDF0429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80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DDBE-AF9A-5B44-89DF-F5108D7B5803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8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70CD-A9CC-DB41-BAFC-306CB4426DB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27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8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47C5-3CBE-714E-BA7E-BC7E7FECE62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72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B543-5579-6F43-997A-29130C5ABE5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01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7A86-5F64-A142-B82A-6E1E2C811D8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92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577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577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59C6-AF72-A24E-B0D7-AF962F08E86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26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114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114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089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089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20F3-B4F1-2648-AC8C-815F559C37E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7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677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07ADC16-0AA9-E74F-81ED-5E2CB5364AB6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02B25274-37CA-4D49-9537-11ED2721C70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6977-95A6-8A46-8759-9F19E6D451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002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B4C1-30E1-0A4C-BF24-DFCD65D8841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8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745-AC05-6044-9AE4-472BD1C1152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74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E1C2-73B5-4E48-A747-71BBE445BAF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83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6977-95A6-8A46-8759-9F19E6D4511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00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86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5845-38AD-2F40-9D6F-FD8D83E4D88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36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7F7A-ED09-2E49-8DD1-3944D52852E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7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E04A-5D4C-A34C-B940-3AF1E78EF2A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08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E41C-80CA-3940-BA86-699A82D6AA7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92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565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565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8C35-0012-0B45-B6CC-6CFD5AC7399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5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A71-101D-8645-B5EA-D2AFF2A8B4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63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102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102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077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077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CA82-EDB3-0942-B621-63D56E9B018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46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671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07ADC16-0AA9-E74F-81ED-5E2CB5364AB6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02B25274-37CA-4D49-9537-11ED2721C70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21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B4C1-30E1-0A4C-BF24-DFCD65D8841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4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745-AC05-6044-9AE4-472BD1C1152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09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E1C2-73B5-4E48-A747-71BBE445BAF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60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6977-95A6-8A46-8759-9F19E6D4511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31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7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5845-38AD-2F40-9D6F-FD8D83E4D88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95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7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7F7A-ED09-2E49-8DD1-3944D52852E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9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E04A-5D4C-A34C-B940-3AF1E78EF2A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8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5845-38AD-2F40-9D6F-FD8D83E4D8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369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E41C-80CA-3940-BA86-699A82D6AA7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3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559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559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8C35-0012-0B45-B6CC-6CFD5AC7399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406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096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096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071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071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CA82-EDB3-0942-B621-63D56E9B018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433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671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07ADC16-0AA9-E74F-81ED-5E2CB5364AB6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02B25274-37CA-4D49-9537-11ED2721C70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48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B4C1-30E1-0A4C-BF24-DFCD65D8841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565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745-AC05-6044-9AE4-472BD1C1152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00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E1C2-73B5-4E48-A747-71BBE445BAF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1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6977-95A6-8A46-8759-9F19E6D4511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9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84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5845-38AD-2F40-9D6F-FD8D83E4D88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2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10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7F7A-ED09-2E49-8DD1-3944D52852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6128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7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7F7A-ED09-2E49-8DD1-3944D52852E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034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E04A-5D4C-A34C-B940-3AF1E78EF2A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3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E41C-80CA-3940-BA86-699A82D6AA7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69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559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559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8C35-0012-0B45-B6CC-6CFD5AC7399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29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096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096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071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071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CA82-EDB3-0942-B621-63D56E9B018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897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671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07ADC16-0AA9-E74F-81ED-5E2CB5364AB6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02B25274-37CA-4D49-9537-11ED2721C70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41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B4C1-30E1-0A4C-BF24-DFCD65D8841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8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745-AC05-6044-9AE4-472BD1C1152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06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458" y="2051054"/>
            <a:ext cx="4142979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7537" y="2051054"/>
            <a:ext cx="414469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E1C2-73B5-4E48-A747-71BBE445BAF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88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6977-95A6-8A46-8759-9F19E6D4511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9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E04A-5D4C-A34C-B940-3AF1E78EF2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7258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236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5845-38AD-2F40-9D6F-FD8D83E4D88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96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7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7F7A-ED09-2E49-8DD1-3944D52852E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28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E04A-5D4C-A34C-B940-3AF1E78EF2A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031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E41C-80CA-3940-BA86-699A82D6AA7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80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12053" y="363559"/>
            <a:ext cx="2113625" cy="52482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458" y="363559"/>
            <a:ext cx="6177492" cy="52482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8C35-0012-0B45-B6CC-6CFD5AC7399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550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5448" y="188913"/>
            <a:ext cx="8456216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451" y="981096"/>
            <a:ext cx="4142979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3527" y="981096"/>
            <a:ext cx="4144698" cy="269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5451" y="3829071"/>
            <a:ext cx="4142979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3527" y="3829071"/>
            <a:ext cx="4144698" cy="269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CA82-EDB3-0942-B621-63D56E9B018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664" y="1644799"/>
            <a:ext cx="8177609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3035306"/>
            <a:ext cx="8184488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07ADC16-0AA9-E74F-81ED-5E2CB5364AB6}" type="datetime1">
              <a:rPr lang="nl-NL">
                <a:solidFill>
                  <a:srgbClr val="000000"/>
                </a:solidFill>
              </a:rPr>
              <a:pPr>
                <a:defRPr/>
              </a:pPr>
              <a:t>14-8-2018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Presentatietitel: aanpassen via Beeld, Koptekst en voettekst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02B25274-37CA-4D49-9537-11ED2721C70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837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B4C1-30E1-0A4C-BF24-DFCD65D8841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725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70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745-AC05-6044-9AE4-472BD1C1152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5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66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95BCE834-2F0F-A64C-8C70-59E502A499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643198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5000" indent="-377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Courier New"/>
        <a:buChar char="o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414" y="116632"/>
            <a:ext cx="951732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3B69E448-1E7F-7947-8C95-0EF61A93673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" y="633571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25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66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95BCE834-2F0F-A64C-8C70-59E502A4994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643198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5000" indent="-377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Courier New"/>
        <a:buChar char="o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66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95BCE834-2F0F-A64C-8C70-59E502A4994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643198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5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5000" indent="-377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Courier New"/>
        <a:buChar char="o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58" y="116632"/>
            <a:ext cx="951732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3B69E448-1E7F-7947-8C95-0EF61A93673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" y="633571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8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52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95BCE834-2F0F-A64C-8C70-59E502A4994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643198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5000" indent="-377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Courier New"/>
        <a:buChar char="o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48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95BCE834-2F0F-A64C-8C70-59E502A4994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643198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4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5000" indent="-377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Courier New"/>
        <a:buChar char="o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48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95BCE834-2F0F-A64C-8C70-59E502A4994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643198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5000" indent="-377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Courier New"/>
        <a:buChar char="o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48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95BCE834-2F0F-A64C-8C70-59E502A4994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643198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4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5000" indent="-377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Courier New"/>
        <a:buChar char="o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414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451" y="981075"/>
            <a:ext cx="845277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7379" y="6524625"/>
            <a:ext cx="6879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95BCE834-2F0F-A64C-8C70-59E502A4994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69458" y="764704"/>
            <a:ext cx="87365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11" descr="UT_Logo_2400_Black_N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6431983"/>
            <a:ext cx="216005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2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5000" indent="-377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Courier New"/>
        <a:buChar char="o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57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0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2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0.emf"/><Relationship Id="rId14" Type="http://schemas.openxmlformats.org/officeDocument/2006/relationships/oleObject" Target="../embeddings/oleObject6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1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1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DDF34D-9692-8046-AC76-9605A496E0FB}" type="datetime1">
              <a:rPr lang="nl-NL" sz="1400"/>
              <a:pPr eaLnBrk="1" hangingPunct="1"/>
              <a:t>14-8-2018</a:t>
            </a:fld>
            <a:endParaRPr lang="nl-NL" sz="1400"/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/>
              <a:t>Presentatietitel: aanpassen via Beeld, Koptekst en voettekst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3D5267-995D-4B43-9406-3C3F8D644080}" type="slidenum">
              <a:rPr lang="nl-NL" sz="1400"/>
              <a:pPr eaLnBrk="1" hangingPunct="1"/>
              <a:t>1</a:t>
            </a:fld>
            <a:endParaRPr lang="nl-NL" sz="14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52512" y="620713"/>
            <a:ext cx="8034867" cy="4679950"/>
          </a:xfrm>
          <a:noFill/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br>
              <a:rPr lang="en-US" b="0" i="1" dirty="0">
                <a:solidFill>
                  <a:schemeClr val="folHlink"/>
                </a:solidFill>
                <a:latin typeface="+mn-lt"/>
              </a:rPr>
            </a:br>
            <a:r>
              <a:rPr lang="en-US" sz="2800" b="0" i="1" dirty="0">
                <a:latin typeface="+mn-lt"/>
              </a:rPr>
              <a:t>Risk happens</a:t>
            </a:r>
            <a:br>
              <a:rPr lang="en-US" sz="2800" b="0" i="1" dirty="0">
                <a:latin typeface="+mn-lt"/>
              </a:rPr>
            </a:br>
            <a:r>
              <a:rPr lang="en-US" sz="2800" b="0" i="1" dirty="0">
                <a:latin typeface="+mn-lt"/>
              </a:rPr>
              <a:t> --- and formal methods can help</a:t>
            </a:r>
            <a:br>
              <a:rPr lang="en-US" b="0" i="1" dirty="0">
                <a:latin typeface="+mn-lt"/>
              </a:rPr>
            </a:br>
            <a:br>
              <a:rPr lang="en-US" b="0" i="1" dirty="0">
                <a:latin typeface="+mn-lt"/>
              </a:rPr>
            </a:br>
            <a:r>
              <a:rPr lang="en-US" sz="3600" b="0" dirty="0">
                <a:solidFill>
                  <a:srgbClr val="3366FF"/>
                </a:solidFill>
                <a:latin typeface="+mn-lt"/>
              </a:rPr>
              <a:t>Enno Ruijters</a:t>
            </a:r>
            <a:br>
              <a:rPr lang="en-US" sz="3600" b="0" dirty="0">
                <a:solidFill>
                  <a:srgbClr val="3366FF"/>
                </a:solidFill>
                <a:latin typeface="+mn-lt"/>
              </a:rPr>
            </a:br>
            <a:r>
              <a:rPr lang="en-US" sz="2800" b="0" dirty="0">
                <a:latin typeface="+mn-lt"/>
              </a:rPr>
              <a:t>Formal Methods &amp; Tools</a:t>
            </a:r>
            <a:endParaRPr lang="en-US" b="0" dirty="0">
              <a:solidFill>
                <a:schemeClr val="folHlink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3344" y="0"/>
            <a:ext cx="108593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50" y="116632"/>
            <a:ext cx="9711653" cy="525462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Do things you could not do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0483" y="908198"/>
            <a:ext cx="9507753" cy="5545138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Use FME(C)A to get an overview of risks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Model &amp; analyze risk quantitatively via fault trees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Calculate possible outcomes via event trees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Be fluent on probability theory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ym typeface="Wingdings"/>
              </a:rPr>
              <a:t>Theory + practice =  fun!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94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FFB5D-23EC-490D-9249-32EBCF62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quantitative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1B2D6F-9C99-4900-916A-3FAF27B2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covered</a:t>
            </a:r>
            <a:r>
              <a:rPr lang="nl-NL" dirty="0"/>
              <a:t>:</a:t>
            </a:r>
          </a:p>
          <a:p>
            <a:r>
              <a:rPr lang="nl-NL" dirty="0"/>
              <a:t>Financial </a:t>
            </a:r>
            <a:r>
              <a:rPr lang="nl-NL" dirty="0" err="1"/>
              <a:t>models</a:t>
            </a:r>
            <a:endParaRPr lang="nl-NL" dirty="0"/>
          </a:p>
          <a:p>
            <a:r>
              <a:rPr lang="nl-NL" dirty="0"/>
              <a:t>Human factors analysis</a:t>
            </a:r>
          </a:p>
          <a:p>
            <a:pPr lvl="1"/>
            <a:r>
              <a:rPr lang="nl-NL" dirty="0" err="1"/>
              <a:t>Aerospace</a:t>
            </a:r>
            <a:r>
              <a:rPr lang="nl-NL" dirty="0"/>
              <a:t>, </a:t>
            </a:r>
            <a:r>
              <a:rPr lang="nl-NL" dirty="0" err="1"/>
              <a:t>nuclear</a:t>
            </a:r>
            <a:r>
              <a:rPr lang="nl-NL" dirty="0"/>
              <a:t> </a:t>
            </a:r>
            <a:r>
              <a:rPr lang="nl-NL" dirty="0" err="1"/>
              <a:t>industries</a:t>
            </a:r>
            <a:endParaRPr lang="nl-NL" dirty="0"/>
          </a:p>
          <a:p>
            <a:r>
              <a:rPr lang="nl-NL" dirty="0"/>
              <a:t>Software </a:t>
            </a:r>
            <a:r>
              <a:rPr lang="nl-NL" dirty="0" err="1"/>
              <a:t>reliability</a:t>
            </a:r>
            <a:endParaRPr lang="nl-NL" dirty="0"/>
          </a:p>
          <a:p>
            <a:r>
              <a:rPr lang="nl-NL" dirty="0" err="1"/>
              <a:t>Physics</a:t>
            </a:r>
            <a:r>
              <a:rPr lang="nl-NL" dirty="0"/>
              <a:t> of failure</a:t>
            </a:r>
          </a:p>
          <a:p>
            <a:r>
              <a:rPr lang="nl-NL" dirty="0"/>
              <a:t>Plenty of </a:t>
            </a:r>
            <a:r>
              <a:rPr lang="nl-NL" dirty="0" err="1"/>
              <a:t>others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C4943-D659-48E6-B703-C2E2C5990D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5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65A71-101D-8645-B5EA-D2AFF2A8B4E4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656" y="3578508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2800" y="2204864"/>
            <a:ext cx="1267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standard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8431" y="4788367"/>
            <a:ext cx="113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dynamic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9444" y="1699953"/>
            <a:ext cx="145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qualitative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5149" y="2657310"/>
            <a:ext cx="162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quantitative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7300" y="2491591"/>
            <a:ext cx="150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discrete </a:t>
            </a:r>
          </a:p>
          <a:p>
            <a:r>
              <a:rPr lang="en-US" sz="2000" b="1" dirty="0"/>
              <a:t>probability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5472" y="3424620"/>
            <a:ext cx="156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continuous</a:t>
            </a:r>
          </a:p>
          <a:p>
            <a:r>
              <a:rPr lang="en-US" sz="2000" b="1" dirty="0"/>
              <a:t>probability</a:t>
            </a:r>
          </a:p>
        </p:txBody>
      </p:sp>
      <p:cxnSp>
        <p:nvCxnSpPr>
          <p:cNvPr id="11" name="Straight Connector 10"/>
          <p:cNvCxnSpPr>
            <a:cxnSpLocks/>
            <a:stCxn id="4" idx="3"/>
            <a:endCxn id="5" idx="1"/>
          </p:cNvCxnSpPr>
          <p:nvPr/>
        </p:nvCxnSpPr>
        <p:spPr>
          <a:xfrm flipV="1">
            <a:off x="2478265" y="2404919"/>
            <a:ext cx="674535" cy="137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6" idx="1"/>
          </p:cNvCxnSpPr>
          <p:nvPr/>
        </p:nvCxnSpPr>
        <p:spPr>
          <a:xfrm>
            <a:off x="2478265" y="3778563"/>
            <a:ext cx="670166" cy="1209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stCxn id="5" idx="3"/>
            <a:endCxn id="8" idx="1"/>
          </p:cNvCxnSpPr>
          <p:nvPr/>
        </p:nvCxnSpPr>
        <p:spPr>
          <a:xfrm>
            <a:off x="4420620" y="2404919"/>
            <a:ext cx="754529" cy="452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5" idx="3"/>
            <a:endCxn id="7" idx="1"/>
          </p:cNvCxnSpPr>
          <p:nvPr/>
        </p:nvCxnSpPr>
        <p:spPr>
          <a:xfrm flipV="1">
            <a:off x="4420620" y="1900008"/>
            <a:ext cx="748824" cy="504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0" idx="1"/>
          </p:cNvCxnSpPr>
          <p:nvPr/>
        </p:nvCxnSpPr>
        <p:spPr>
          <a:xfrm>
            <a:off x="6799136" y="2857365"/>
            <a:ext cx="816336" cy="921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9" idx="1"/>
          </p:cNvCxnSpPr>
          <p:nvPr/>
        </p:nvCxnSpPr>
        <p:spPr>
          <a:xfrm flipV="1">
            <a:off x="6799136" y="2845534"/>
            <a:ext cx="818164" cy="11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7" idx="3"/>
            <a:endCxn id="24" idx="1"/>
          </p:cNvCxnSpPr>
          <p:nvPr/>
        </p:nvCxnSpPr>
        <p:spPr>
          <a:xfrm>
            <a:off x="6622611" y="1900008"/>
            <a:ext cx="992861" cy="8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15472" y="1708718"/>
            <a:ext cx="1153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000000"/>
                </a:solidFill>
              </a:rPr>
              <a:t>cut sets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9444" y="4413007"/>
            <a:ext cx="13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qualitative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69444" y="5142310"/>
            <a:ext cx="149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quantitative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47046" y="4988422"/>
            <a:ext cx="1353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discrete </a:t>
            </a:r>
          </a:p>
          <a:p>
            <a:r>
              <a:rPr lang="en-US" sz="2000" dirty="0"/>
              <a:t>probability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47046" y="6050251"/>
            <a:ext cx="142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continuous</a:t>
            </a:r>
          </a:p>
          <a:p>
            <a:r>
              <a:rPr lang="en-US" sz="2000" dirty="0"/>
              <a:t>probability</a:t>
            </a:r>
          </a:p>
        </p:txBody>
      </p:sp>
      <p:cxnSp>
        <p:nvCxnSpPr>
          <p:cNvPr id="46" name="Straight Connector 45"/>
          <p:cNvCxnSpPr>
            <a:cxnSpLocks/>
            <a:stCxn id="6" idx="3"/>
            <a:endCxn id="43" idx="1"/>
          </p:cNvCxnSpPr>
          <p:nvPr/>
        </p:nvCxnSpPr>
        <p:spPr>
          <a:xfrm>
            <a:off x="4288136" y="4988422"/>
            <a:ext cx="881308" cy="353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  <a:stCxn id="6" idx="3"/>
            <a:endCxn id="42" idx="1"/>
          </p:cNvCxnSpPr>
          <p:nvPr/>
        </p:nvCxnSpPr>
        <p:spPr>
          <a:xfrm flipV="1">
            <a:off x="4288136" y="4613062"/>
            <a:ext cx="881308" cy="375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3" idx="3"/>
            <a:endCxn id="45" idx="1"/>
          </p:cNvCxnSpPr>
          <p:nvPr/>
        </p:nvCxnSpPr>
        <p:spPr>
          <a:xfrm>
            <a:off x="6665942" y="5342365"/>
            <a:ext cx="881104" cy="10618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3"/>
            <a:endCxn id="44" idx="1"/>
          </p:cNvCxnSpPr>
          <p:nvPr/>
        </p:nvCxnSpPr>
        <p:spPr>
          <a:xfrm>
            <a:off x="6665942" y="5342365"/>
            <a:ext cx="881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42" idx="3"/>
            <a:endCxn id="54" idx="1"/>
          </p:cNvCxnSpPr>
          <p:nvPr/>
        </p:nvCxnSpPr>
        <p:spPr>
          <a:xfrm>
            <a:off x="6509023" y="4613062"/>
            <a:ext cx="10380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547046" y="4413007"/>
            <a:ext cx="1710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</a:rPr>
              <a:t>cut sequence</a:t>
            </a:r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E6255312-F5C2-4293-BCB8-A13BD1F67AE6}"/>
              </a:ext>
            </a:extLst>
          </p:cNvPr>
          <p:cNvSpPr txBox="1"/>
          <p:nvPr/>
        </p:nvSpPr>
        <p:spPr>
          <a:xfrm>
            <a:off x="346756" y="2400013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Risk</a:t>
            </a:r>
            <a:br>
              <a:rPr lang="en-US" sz="2000" b="1" dirty="0"/>
            </a:br>
            <a:r>
              <a:rPr lang="en-US" sz="2000" b="1" dirty="0"/>
              <a:t>analysis</a:t>
            </a:r>
          </a:p>
        </p:txBody>
      </p:sp>
      <p:cxnSp>
        <p:nvCxnSpPr>
          <p:cNvPr id="63" name="Straight Connector 10">
            <a:extLst>
              <a:ext uri="{FF2B5EF4-FFF2-40B4-BE49-F238E27FC236}">
                <a16:creationId xmlns:a16="http://schemas.microsoft.com/office/drawing/2014/main" id="{E85CBF2B-A0AB-47AE-B0B2-66BAEF4CF90E}"/>
              </a:ext>
            </a:extLst>
          </p:cNvPr>
          <p:cNvCxnSpPr>
            <a:cxnSpLocks/>
            <a:stCxn id="62" idx="3"/>
            <a:endCxn id="4" idx="1"/>
          </p:cNvCxnSpPr>
          <p:nvPr/>
        </p:nvCxnSpPr>
        <p:spPr>
          <a:xfrm>
            <a:off x="1542917" y="2753956"/>
            <a:ext cx="313739" cy="1024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3">
            <a:extLst>
              <a:ext uri="{FF2B5EF4-FFF2-40B4-BE49-F238E27FC236}">
                <a16:creationId xmlns:a16="http://schemas.microsoft.com/office/drawing/2014/main" id="{68EC5F68-14BF-4840-8ED7-02909E535D60}"/>
              </a:ext>
            </a:extLst>
          </p:cNvPr>
          <p:cNvSpPr txBox="1"/>
          <p:nvPr/>
        </p:nvSpPr>
        <p:spPr>
          <a:xfrm>
            <a:off x="3148431" y="990521"/>
            <a:ext cx="2369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FME(C)A / HAZOP</a:t>
            </a:r>
          </a:p>
        </p:txBody>
      </p:sp>
      <p:cxnSp>
        <p:nvCxnSpPr>
          <p:cNvPr id="67" name="Straight Connector 10">
            <a:extLst>
              <a:ext uri="{FF2B5EF4-FFF2-40B4-BE49-F238E27FC236}">
                <a16:creationId xmlns:a16="http://schemas.microsoft.com/office/drawing/2014/main" id="{5FBAED2D-7FE8-4659-A740-A93980CF22B2}"/>
              </a:ext>
            </a:extLst>
          </p:cNvPr>
          <p:cNvCxnSpPr>
            <a:cxnSpLocks/>
            <a:stCxn id="66" idx="1"/>
            <a:endCxn id="62" idx="3"/>
          </p:cNvCxnSpPr>
          <p:nvPr/>
        </p:nvCxnSpPr>
        <p:spPr>
          <a:xfrm flipH="1">
            <a:off x="1542917" y="1190576"/>
            <a:ext cx="1605514" cy="1563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4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74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780" y="2420940"/>
            <a:ext cx="5659471" cy="1362075"/>
          </a:xfrm>
          <a:noFill/>
        </p:spPr>
        <p:txBody>
          <a:bodyPr/>
          <a:lstStyle/>
          <a:p>
            <a:r>
              <a:rPr lang="en-US" sz="5400" dirty="0">
                <a:solidFill>
                  <a:srgbClr val="5ABED8"/>
                </a:solidFill>
              </a:rPr>
              <a:t>FME(C)A &amp; HAZOP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0913" y="5013176"/>
            <a:ext cx="423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related to Attack Trees in security</a:t>
            </a:r>
          </a:p>
        </p:txBody>
      </p:sp>
    </p:spTree>
    <p:extLst>
      <p:ext uri="{BB962C8B-B14F-4D97-AF65-F5344CB8AC3E}">
        <p14:creationId xmlns:p14="http://schemas.microsoft.com/office/powerpoint/2010/main" val="10350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B415A6B-974F-42D4-9CA0-274F0CD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Failure Mode </a:t>
            </a:r>
            <a:r>
              <a:rPr lang="nl-NL" dirty="0" err="1"/>
              <a:t>and</a:t>
            </a:r>
            <a:r>
              <a:rPr lang="nl-NL" dirty="0"/>
              <a:t> Effect Analysis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5EF573-04B8-403E-8B1E-AEEE499F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Spreadsheet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method</a:t>
            </a:r>
            <a:endParaRPr lang="nl-NL" dirty="0"/>
          </a:p>
          <a:p>
            <a:r>
              <a:rPr lang="nl-NL" dirty="0" err="1"/>
              <a:t>Enumerate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(single) failure modes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effects</a:t>
            </a:r>
            <a:endParaRPr lang="nl-NL" dirty="0"/>
          </a:p>
          <a:p>
            <a:r>
              <a:rPr lang="nl-NL" dirty="0"/>
              <a:t>Different standard have different fields</a:t>
            </a:r>
          </a:p>
          <a:p>
            <a:r>
              <a:rPr lang="nl-NL" dirty="0" err="1"/>
              <a:t>Example</a:t>
            </a:r>
            <a:r>
              <a:rPr lang="nl-NL" dirty="0"/>
              <a:t> (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):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A2A8CD-6A0B-4D1E-9037-E83CE4AF5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243E3E4-D135-4EA4-B5C2-DA9ACE3C1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51558"/>
              </p:ext>
            </p:extLst>
          </p:nvPr>
        </p:nvGraphicFramePr>
        <p:xfrm>
          <a:off x="1280621" y="4077072"/>
          <a:ext cx="73448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03901484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8971226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250726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Failure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2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Projector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Lamp </a:t>
                      </a:r>
                      <a:r>
                        <a:rPr lang="nl-NL" dirty="0" err="1"/>
                        <a:t>fails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Change rooms,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1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Does </a:t>
                      </a:r>
                      <a:r>
                        <a:rPr lang="nl-NL" dirty="0" err="1"/>
                        <a:t>not</a:t>
                      </a:r>
                      <a:r>
                        <a:rPr lang="nl-NL" dirty="0"/>
                        <a:t>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Use</a:t>
                      </a:r>
                      <a:r>
                        <a:rPr lang="nl-NL" dirty="0"/>
                        <a:t> different 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Laser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Empty </a:t>
                      </a:r>
                      <a:r>
                        <a:rPr lang="nl-NL" dirty="0" err="1"/>
                        <a:t>batteries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Point </a:t>
                      </a:r>
                      <a:r>
                        <a:rPr lang="nl-NL" dirty="0" err="1"/>
                        <a:t>manually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5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Oversleeps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Late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2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4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B415A6B-974F-42D4-9CA0-274F0CD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Failure Mode, Effect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Criticality</a:t>
            </a:r>
            <a:r>
              <a:rPr lang="nl-NL" dirty="0"/>
              <a:t> Analysis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5EF573-04B8-403E-8B1E-AEEE499F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Extend</a:t>
            </a:r>
            <a:r>
              <a:rPr lang="nl-NL" dirty="0"/>
              <a:t> FMEA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probability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severity</a:t>
            </a:r>
            <a:r>
              <a:rPr lang="nl-NL" dirty="0"/>
              <a:t>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A2A8CD-6A0B-4D1E-9037-E83CE4AF5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243E3E4-D135-4EA4-B5C2-DA9ACE3C1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29424"/>
              </p:ext>
            </p:extLst>
          </p:nvPr>
        </p:nvGraphicFramePr>
        <p:xfrm>
          <a:off x="362740" y="1633141"/>
          <a:ext cx="93454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03901484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8971226"/>
                    </a:ext>
                  </a:extLst>
                </a:gridCol>
                <a:gridCol w="2574036">
                  <a:extLst>
                    <a:ext uri="{9D8B030D-6E8A-4147-A177-3AD203B41FA5}">
                      <a16:colId xmlns:a16="http://schemas.microsoft.com/office/drawing/2014/main" val="22507266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52660674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42274736"/>
                    </a:ext>
                  </a:extLst>
                </a:gridCol>
                <a:gridCol w="1226836">
                  <a:extLst>
                    <a:ext uri="{9D8B030D-6E8A-4147-A177-3AD203B41FA5}">
                      <a16:colId xmlns:a16="http://schemas.microsoft.com/office/drawing/2014/main" val="1480067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Failure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Prob</a:t>
                      </a:r>
                      <a:r>
                        <a:rPr lang="nl-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Severity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Criticality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2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Lamp </a:t>
                      </a:r>
                      <a:r>
                        <a:rPr lang="nl-NL" dirty="0" err="1"/>
                        <a:t>fails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Change rooms,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1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Does </a:t>
                      </a:r>
                      <a:r>
                        <a:rPr lang="nl-NL" dirty="0" err="1"/>
                        <a:t>not</a:t>
                      </a:r>
                      <a:r>
                        <a:rPr lang="nl-NL" dirty="0"/>
                        <a:t>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Use</a:t>
                      </a:r>
                      <a:r>
                        <a:rPr lang="nl-NL" dirty="0"/>
                        <a:t> different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Laser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Empty </a:t>
                      </a:r>
                      <a:r>
                        <a:rPr lang="nl-NL" dirty="0" err="1"/>
                        <a:t>batteries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Point </a:t>
                      </a:r>
                      <a:r>
                        <a:rPr lang="nl-NL" dirty="0" err="1"/>
                        <a:t>manually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5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Oversleeps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Late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26598"/>
                  </a:ext>
                </a:extLst>
              </a:tr>
            </a:tbl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0E9A1397-E457-4539-A812-C7CBBCDF5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1" r="1663" b="10749"/>
          <a:stretch/>
        </p:blipFill>
        <p:spPr>
          <a:xfrm>
            <a:off x="2482854" y="3573015"/>
            <a:ext cx="5854522" cy="32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7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B415A6B-974F-42D4-9CA0-274F0CD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Failure Mode </a:t>
            </a:r>
            <a:r>
              <a:rPr lang="nl-NL" dirty="0" err="1"/>
              <a:t>and</a:t>
            </a:r>
            <a:r>
              <a:rPr lang="nl-NL" dirty="0"/>
              <a:t> Effect Analysis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5EF573-04B8-403E-8B1E-AEEE499F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Other</a:t>
            </a:r>
            <a:r>
              <a:rPr lang="nl-NL" dirty="0"/>
              <a:t> fields </a:t>
            </a:r>
            <a:r>
              <a:rPr lang="nl-NL" dirty="0" err="1"/>
              <a:t>sometimes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Function</a:t>
            </a:r>
            <a:r>
              <a:rPr lang="nl-NL" dirty="0"/>
              <a:t> (of system </a:t>
            </a:r>
            <a:r>
              <a:rPr lang="nl-NL" dirty="0" err="1"/>
              <a:t>and</a:t>
            </a:r>
            <a:r>
              <a:rPr lang="nl-NL" dirty="0"/>
              <a:t>/or component)</a:t>
            </a:r>
          </a:p>
          <a:p>
            <a:pPr lvl="1"/>
            <a:r>
              <a:rPr lang="nl-NL" dirty="0"/>
              <a:t>Failure </a:t>
            </a:r>
            <a:r>
              <a:rPr lang="nl-NL" dirty="0" err="1"/>
              <a:t>cause</a:t>
            </a:r>
            <a:endParaRPr lang="nl-NL" dirty="0"/>
          </a:p>
          <a:p>
            <a:pPr lvl="1"/>
            <a:r>
              <a:rPr lang="nl-NL" dirty="0" err="1"/>
              <a:t>Consequences</a:t>
            </a:r>
            <a:r>
              <a:rPr lang="nl-NL" dirty="0"/>
              <a:t> of different types (e.g. </a:t>
            </a:r>
            <a:r>
              <a:rPr lang="nl-NL" dirty="0" err="1"/>
              <a:t>cost</a:t>
            </a:r>
            <a:r>
              <a:rPr lang="nl-NL" dirty="0"/>
              <a:t>, risk </a:t>
            </a:r>
            <a:r>
              <a:rPr lang="nl-NL" dirty="0" err="1"/>
              <a:t>to</a:t>
            </a:r>
            <a:r>
              <a:rPr lang="nl-NL" dirty="0"/>
              <a:t> public, </a:t>
            </a:r>
            <a:r>
              <a:rPr lang="nl-NL" dirty="0" err="1"/>
              <a:t>reputation</a:t>
            </a:r>
            <a:r>
              <a:rPr lang="nl-NL" dirty="0"/>
              <a:t> </a:t>
            </a:r>
            <a:r>
              <a:rPr lang="nl-NL" dirty="0" err="1"/>
              <a:t>damage</a:t>
            </a:r>
            <a:r>
              <a:rPr lang="nl-NL" dirty="0"/>
              <a:t>, etc.)</a:t>
            </a:r>
          </a:p>
          <a:p>
            <a:pPr lvl="1"/>
            <a:r>
              <a:rPr lang="nl-NL" dirty="0" err="1"/>
              <a:t>Mitigation</a:t>
            </a:r>
            <a:r>
              <a:rPr lang="nl-NL" dirty="0"/>
              <a:t>, </a:t>
            </a:r>
            <a:r>
              <a:rPr lang="nl-NL" dirty="0" err="1"/>
              <a:t>residual</a:t>
            </a:r>
            <a:r>
              <a:rPr lang="nl-NL" dirty="0"/>
              <a:t> </a:t>
            </a:r>
            <a:r>
              <a:rPr lang="nl-NL" dirty="0" err="1"/>
              <a:t>effects</a:t>
            </a:r>
            <a:endParaRPr lang="nl-NL" dirty="0"/>
          </a:p>
          <a:p>
            <a:pPr lvl="1"/>
            <a:r>
              <a:rPr lang="nl-NL" dirty="0" err="1"/>
              <a:t>Detection</a:t>
            </a:r>
            <a:r>
              <a:rPr lang="nl-NL" dirty="0"/>
              <a:t> options</a:t>
            </a:r>
          </a:p>
          <a:p>
            <a:pPr lvl="1"/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internal</a:t>
            </a:r>
            <a:r>
              <a:rPr lang="nl-NL" dirty="0"/>
              <a:t> fields (</a:t>
            </a:r>
            <a:r>
              <a:rPr lang="nl-NL" dirty="0" err="1"/>
              <a:t>reporting</a:t>
            </a:r>
            <a:r>
              <a:rPr lang="nl-NL" dirty="0"/>
              <a:t> codes, </a:t>
            </a:r>
            <a:r>
              <a:rPr lang="nl-NL" dirty="0" err="1"/>
              <a:t>historic</a:t>
            </a:r>
            <a:r>
              <a:rPr lang="nl-NL" dirty="0"/>
              <a:t> </a:t>
            </a:r>
            <a:r>
              <a:rPr lang="nl-NL" dirty="0" err="1"/>
              <a:t>occurrence</a:t>
            </a:r>
            <a:r>
              <a:rPr lang="nl-NL" dirty="0"/>
              <a:t>, etc.)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A2A8CD-6A0B-4D1E-9037-E83CE4AF5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9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B415A6B-974F-42D4-9CA0-274F0CD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Failure Mode </a:t>
            </a:r>
            <a:r>
              <a:rPr lang="nl-NL" dirty="0" err="1"/>
              <a:t>and</a:t>
            </a:r>
            <a:r>
              <a:rPr lang="nl-NL" dirty="0"/>
              <a:t> Effect Analysis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5EF573-04B8-403E-8B1E-AEEE499F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More </a:t>
            </a:r>
            <a:r>
              <a:rPr lang="nl-NL" dirty="0" err="1"/>
              <a:t>detailed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A2A8CD-6A0B-4D1E-9037-E83CE4AF5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243E3E4-D135-4EA4-B5C2-DA9ACE3C1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07133"/>
              </p:ext>
            </p:extLst>
          </p:nvPr>
        </p:nvGraphicFramePr>
        <p:xfrm>
          <a:off x="0" y="1556792"/>
          <a:ext cx="9906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624">
                  <a:extLst>
                    <a:ext uri="{9D8B030D-6E8A-4147-A177-3AD203B41FA5}">
                      <a16:colId xmlns:a16="http://schemas.microsoft.com/office/drawing/2014/main" val="103901484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03450290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897122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018294530"/>
                    </a:ext>
                  </a:extLst>
                </a:gridCol>
                <a:gridCol w="2648745">
                  <a:extLst>
                    <a:ext uri="{9D8B030D-6E8A-4147-A177-3AD203B41FA5}">
                      <a16:colId xmlns:a16="http://schemas.microsoft.com/office/drawing/2014/main" val="2250726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Function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Failure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Failure </a:t>
                      </a:r>
                      <a:r>
                        <a:rPr lang="nl-NL" dirty="0" err="1"/>
                        <a:t>cause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Local</a:t>
                      </a:r>
                      <a:r>
                        <a:rPr lang="nl-NL" dirty="0"/>
                        <a:t>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2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Show </a:t>
                      </a:r>
                      <a:r>
                        <a:rPr lang="nl-NL" dirty="0" err="1"/>
                        <a:t>presentation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Blank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Lamp </a:t>
                      </a:r>
                      <a:r>
                        <a:rPr lang="nl-NL" dirty="0" err="1"/>
                        <a:t>burnt</a:t>
                      </a:r>
                      <a:r>
                        <a:rPr lang="nl-NL" dirty="0"/>
                        <a:t>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 </a:t>
                      </a:r>
                      <a:r>
                        <a:rPr lang="nl-NL" dirty="0" err="1"/>
                        <a:t>visuals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1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Show </a:t>
                      </a:r>
                      <a:r>
                        <a:rPr lang="nl-NL" dirty="0" err="1"/>
                        <a:t>presentation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Does </a:t>
                      </a:r>
                      <a:r>
                        <a:rPr lang="nl-NL" dirty="0" err="1"/>
                        <a:t>not</a:t>
                      </a:r>
                      <a:r>
                        <a:rPr lang="nl-NL" dirty="0"/>
                        <a:t>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 </a:t>
                      </a:r>
                      <a:r>
                        <a:rPr lang="nl-NL" dirty="0" err="1"/>
                        <a:t>visuals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Laser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 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Does </a:t>
                      </a:r>
                      <a:r>
                        <a:rPr lang="nl-NL" dirty="0" err="1"/>
                        <a:t>not</a:t>
                      </a:r>
                      <a:r>
                        <a:rPr lang="nl-NL" dirty="0"/>
                        <a:t>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Batteries</a:t>
                      </a:r>
                      <a:r>
                        <a:rPr lang="nl-NL" dirty="0"/>
                        <a:t> 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Manual </a:t>
                      </a:r>
                      <a:r>
                        <a:rPr lang="nl-NL" dirty="0" err="1"/>
                        <a:t>pointing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5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Teach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Oversleeps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Alarm </a:t>
                      </a:r>
                      <a:r>
                        <a:rPr lang="nl-NL" dirty="0" err="1"/>
                        <a:t>clock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fails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Late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26598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98232758-147F-414E-A455-880D9AC22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32186"/>
              </p:ext>
            </p:extLst>
          </p:nvPr>
        </p:nvGraphicFramePr>
        <p:xfrm>
          <a:off x="1424608" y="3861048"/>
          <a:ext cx="76627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03901484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034502905"/>
                    </a:ext>
                  </a:extLst>
                </a:gridCol>
                <a:gridCol w="3126268">
                  <a:extLst>
                    <a:ext uri="{9D8B030D-6E8A-4147-A177-3AD203B41FA5}">
                      <a16:colId xmlns:a16="http://schemas.microsoft.com/office/drawing/2014/main" val="3910662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Mitigation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Residual</a:t>
                      </a:r>
                      <a:r>
                        <a:rPr lang="nl-NL" dirty="0"/>
                        <a:t>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Global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2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Change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Students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learn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less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1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Use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other</a:t>
                      </a:r>
                      <a:r>
                        <a:rPr lang="nl-NL" dirty="0"/>
                        <a:t>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Students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learn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less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Use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spare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batteries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Presenter has </a:t>
                      </a:r>
                      <a:r>
                        <a:rPr lang="nl-NL" dirty="0" err="1"/>
                        <a:t>tired</a:t>
                      </a:r>
                      <a:r>
                        <a:rPr lang="nl-NL" dirty="0"/>
                        <a:t> 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5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Late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Students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learn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less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2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8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B415A6B-974F-42D4-9CA0-274F0CD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Failure Mode </a:t>
            </a:r>
            <a:r>
              <a:rPr lang="nl-NL" dirty="0" err="1"/>
              <a:t>and</a:t>
            </a:r>
            <a:r>
              <a:rPr lang="nl-NL" dirty="0"/>
              <a:t> Effect Analysis (</a:t>
            </a:r>
            <a:r>
              <a:rPr lang="nl-NL" dirty="0" err="1"/>
              <a:t>Exercise</a:t>
            </a:r>
            <a:r>
              <a:rPr lang="nl-NL" dirty="0"/>
              <a:t>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5EF573-04B8-403E-8B1E-AEEE499F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Perform</a:t>
            </a:r>
            <a:r>
              <a:rPr lang="nl-NL" dirty="0"/>
              <a:t> FMECA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bicycle</a:t>
            </a:r>
            <a:r>
              <a:rPr lang="nl-NL" dirty="0"/>
              <a:t>.</a:t>
            </a:r>
          </a:p>
          <a:p>
            <a:r>
              <a:rPr lang="nl-NL" dirty="0"/>
              <a:t>Fields:</a:t>
            </a:r>
          </a:p>
          <a:p>
            <a:pPr lvl="1"/>
            <a:r>
              <a:rPr lang="nl-NL" dirty="0"/>
              <a:t>Component</a:t>
            </a:r>
          </a:p>
          <a:p>
            <a:pPr lvl="1"/>
            <a:r>
              <a:rPr lang="nl-NL" dirty="0" err="1"/>
              <a:t>Function</a:t>
            </a:r>
            <a:endParaRPr lang="nl-NL" dirty="0"/>
          </a:p>
          <a:p>
            <a:pPr lvl="1"/>
            <a:r>
              <a:rPr lang="nl-NL" dirty="0"/>
              <a:t>Failure mode</a:t>
            </a:r>
          </a:p>
          <a:p>
            <a:pPr lvl="1"/>
            <a:r>
              <a:rPr lang="nl-NL" dirty="0"/>
              <a:t>Global effect</a:t>
            </a:r>
          </a:p>
          <a:p>
            <a:pPr lvl="1"/>
            <a:r>
              <a:rPr lang="nl-NL" dirty="0" err="1"/>
              <a:t>Probability</a:t>
            </a:r>
            <a:r>
              <a:rPr lang="nl-NL" dirty="0"/>
              <a:t> (high/medium/low)</a:t>
            </a:r>
          </a:p>
          <a:p>
            <a:pPr lvl="1"/>
            <a:r>
              <a:rPr lang="nl-NL" dirty="0" err="1"/>
              <a:t>Severity</a:t>
            </a:r>
            <a:r>
              <a:rPr lang="nl-NL" dirty="0"/>
              <a:t> (high/medium/low)</a:t>
            </a:r>
          </a:p>
          <a:p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approx</a:t>
            </a:r>
            <a:r>
              <a:rPr lang="nl-NL" dirty="0"/>
              <a:t>. 5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A2A8CD-6A0B-4D1E-9037-E83CE4AF5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0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UT_Strookwit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6769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780" y="2420940"/>
            <a:ext cx="5659471" cy="1362075"/>
          </a:xfrm>
          <a:noFill/>
        </p:spPr>
        <p:txBody>
          <a:bodyPr/>
          <a:lstStyle/>
          <a:p>
            <a:r>
              <a:rPr lang="en-US" sz="5400" dirty="0">
                <a:solidFill>
                  <a:srgbClr val="5ABED8"/>
                </a:solidFill>
              </a:rPr>
              <a:t>Introduction</a:t>
            </a:r>
            <a:br>
              <a:rPr lang="en-US" sz="5400" dirty="0">
                <a:solidFill>
                  <a:srgbClr val="5ABED8"/>
                </a:solidFill>
              </a:rPr>
            </a:br>
            <a:endParaRPr lang="en-US" sz="5400" dirty="0">
              <a:solidFill>
                <a:srgbClr val="5ABE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97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B415A6B-974F-42D4-9CA0-274F0CD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Failure Mode </a:t>
            </a:r>
            <a:r>
              <a:rPr lang="nl-NL" dirty="0" err="1"/>
              <a:t>and</a:t>
            </a:r>
            <a:r>
              <a:rPr lang="nl-NL" dirty="0"/>
              <a:t> Effect Analysis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5EF573-04B8-403E-8B1E-AEEE499F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My FMECA: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answers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differ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A2A8CD-6A0B-4D1E-9037-E83CE4AF5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243E3E4-D135-4EA4-B5C2-DA9ACE3C1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26901"/>
              </p:ext>
            </p:extLst>
          </p:nvPr>
        </p:nvGraphicFramePr>
        <p:xfrm>
          <a:off x="0" y="1556792"/>
          <a:ext cx="9906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616">
                  <a:extLst>
                    <a:ext uri="{9D8B030D-6E8A-4147-A177-3AD203B41FA5}">
                      <a16:colId xmlns:a16="http://schemas.microsoft.com/office/drawing/2014/main" val="103901484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0345029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2897122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1829453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250726642"/>
                    </a:ext>
                  </a:extLst>
                </a:gridCol>
                <a:gridCol w="1712641">
                  <a:extLst>
                    <a:ext uri="{9D8B030D-6E8A-4147-A177-3AD203B41FA5}">
                      <a16:colId xmlns:a16="http://schemas.microsoft.com/office/drawing/2014/main" val="3772773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Function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Failure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Prob</a:t>
                      </a:r>
                      <a:r>
                        <a:rPr lang="nl-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Severity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2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Tire</a:t>
                      </a:r>
                      <a:r>
                        <a:rPr lang="nl-NL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Smooth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ride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Puncture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Bumpy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ride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1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Brake</a:t>
                      </a:r>
                      <a:r>
                        <a:rPr lang="nl-NL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Slow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Cable </a:t>
                      </a:r>
                      <a:r>
                        <a:rPr lang="nl-NL" dirty="0" err="1"/>
                        <a:t>severed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Draw attention, </a:t>
                      </a:r>
                      <a:r>
                        <a:rPr lang="nl-NL" dirty="0" err="1"/>
                        <a:t>avoid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fines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Burnt</a:t>
                      </a:r>
                      <a:r>
                        <a:rPr lang="nl-NL" dirty="0"/>
                        <a:t> out </a:t>
                      </a:r>
                      <a:r>
                        <a:rPr lang="nl-NL" dirty="0" err="1"/>
                        <a:t>bulb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 </a:t>
                      </a:r>
                      <a:r>
                        <a:rPr lang="nl-NL" dirty="0" err="1"/>
                        <a:t>cycling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dark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5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Draw 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Broken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clapper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Stuck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behind</a:t>
                      </a:r>
                      <a:r>
                        <a:rPr lang="nl-NL" dirty="0"/>
                        <a:t> slower 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2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Speed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Slipped</a:t>
                      </a:r>
                      <a:r>
                        <a:rPr lang="nl-NL" dirty="0"/>
                        <a:t> off </a:t>
                      </a:r>
                      <a:r>
                        <a:rPr lang="nl-NL" dirty="0" err="1"/>
                        <a:t>gear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Stopped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until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fixed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2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Speed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Broken</a:t>
                      </a:r>
                      <a:r>
                        <a:rPr lang="nl-NL" dirty="0"/>
                        <a:t>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Stopped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until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replaced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19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9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B415A6B-974F-42D4-9CA0-274F0CD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Hazard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operability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(HAZOP)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5EF573-04B8-403E-8B1E-AEEE499F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Similar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FME(C)A.</a:t>
            </a:r>
          </a:p>
          <a:p>
            <a:r>
              <a:rPr lang="nl-NL" dirty="0" err="1"/>
              <a:t>Commonly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chemical</a:t>
            </a:r>
            <a:r>
              <a:rPr lang="nl-NL" dirty="0"/>
              <a:t> </a:t>
            </a:r>
            <a:r>
              <a:rPr lang="nl-NL" dirty="0" err="1"/>
              <a:t>industry</a:t>
            </a:r>
            <a:endParaRPr lang="nl-NL" dirty="0"/>
          </a:p>
          <a:p>
            <a:r>
              <a:rPr lang="nl-NL" dirty="0" err="1"/>
              <a:t>Systematic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enumerate</a:t>
            </a:r>
            <a:r>
              <a:rPr lang="nl-NL" dirty="0"/>
              <a:t> failure modes </a:t>
            </a:r>
            <a:r>
              <a:rPr lang="nl-NL" dirty="0" err="1"/>
              <a:t>using</a:t>
            </a:r>
            <a:r>
              <a:rPr lang="nl-NL" dirty="0"/>
              <a:t> guide </a:t>
            </a:r>
            <a:r>
              <a:rPr lang="nl-NL" dirty="0" err="1"/>
              <a:t>words</a:t>
            </a:r>
            <a:endParaRPr lang="nl-NL" dirty="0"/>
          </a:p>
          <a:p>
            <a:r>
              <a:rPr lang="nl-NL" dirty="0"/>
              <a:t>List of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Cooling</a:t>
            </a:r>
            <a:r>
              <a:rPr lang="nl-NL" dirty="0"/>
              <a:t>, </a:t>
            </a:r>
            <a:r>
              <a:rPr lang="nl-NL" dirty="0" err="1"/>
              <a:t>heating</a:t>
            </a:r>
            <a:r>
              <a:rPr lang="nl-NL" dirty="0"/>
              <a:t>, power, </a:t>
            </a:r>
            <a:r>
              <a:rPr lang="nl-NL" dirty="0" err="1"/>
              <a:t>reactants</a:t>
            </a:r>
            <a:r>
              <a:rPr lang="nl-NL" dirty="0"/>
              <a:t>, etc.</a:t>
            </a:r>
          </a:p>
          <a:p>
            <a:r>
              <a:rPr lang="nl-NL" dirty="0"/>
              <a:t>List of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Too </a:t>
            </a:r>
            <a:r>
              <a:rPr lang="nl-NL" dirty="0" err="1"/>
              <a:t>much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enough</a:t>
            </a:r>
            <a:r>
              <a:rPr lang="nl-NL" dirty="0"/>
              <a:t>, incorrect, etc.</a:t>
            </a:r>
          </a:p>
          <a:p>
            <a:r>
              <a:rPr lang="nl-NL" dirty="0" err="1"/>
              <a:t>Identify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applicable</a:t>
            </a:r>
            <a:r>
              <a:rPr lang="nl-NL" dirty="0"/>
              <a:t> </a:t>
            </a:r>
            <a:r>
              <a:rPr lang="nl-NL" dirty="0" err="1"/>
              <a:t>combinations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A2A8CD-6A0B-4D1E-9037-E83CE4AF5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B9DFD-1727-4994-99A2-A7165793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Hazard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operability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(HAZOP)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18D229-C376-4BCB-AAD3-5157027A9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(</a:t>
            </a:r>
            <a:r>
              <a:rPr lang="nl-NL" dirty="0" err="1"/>
              <a:t>baking</a:t>
            </a:r>
            <a:r>
              <a:rPr lang="nl-NL" dirty="0"/>
              <a:t> </a:t>
            </a:r>
            <a:r>
              <a:rPr lang="nl-NL" dirty="0" err="1"/>
              <a:t>bread</a:t>
            </a:r>
            <a:r>
              <a:rPr lang="nl-NL" dirty="0"/>
              <a:t>):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0025B0-28D4-425A-81FE-9E27803B4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10CEC45-527B-41B3-B011-977108E62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35839"/>
              </p:ext>
            </p:extLst>
          </p:nvPr>
        </p:nvGraphicFramePr>
        <p:xfrm>
          <a:off x="632520" y="1988840"/>
          <a:ext cx="83529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407706002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851835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6550919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42294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Condition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0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Not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enough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Flour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Crumbly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bread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19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Too </a:t>
                      </a:r>
                      <a:r>
                        <a:rPr lang="nl-NL" dirty="0" err="1"/>
                        <a:t>much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Flour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Very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dense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bread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93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Not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enough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Heating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Raw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dough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bread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3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Too </a:t>
                      </a:r>
                      <a:r>
                        <a:rPr lang="nl-NL" dirty="0" err="1"/>
                        <a:t>much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Heating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Burnt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bread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Too </a:t>
                      </a:r>
                      <a:r>
                        <a:rPr lang="nl-NL" dirty="0" err="1"/>
                        <a:t>fast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Heating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Burnt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crust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raw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dough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61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50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74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780" y="2420940"/>
            <a:ext cx="5659471" cy="1362075"/>
          </a:xfrm>
          <a:noFill/>
        </p:spPr>
        <p:txBody>
          <a:bodyPr/>
          <a:lstStyle/>
          <a:p>
            <a:r>
              <a:rPr lang="en-US" sz="5400" dirty="0">
                <a:solidFill>
                  <a:srgbClr val="5ABED8"/>
                </a:solidFill>
              </a:rPr>
              <a:t>fault trees</a:t>
            </a:r>
            <a:br>
              <a:rPr lang="en-US" sz="5400" dirty="0">
                <a:solidFill>
                  <a:srgbClr val="5ABED8"/>
                </a:solidFill>
              </a:rPr>
            </a:br>
            <a:endParaRPr lang="en-US" sz="5400" dirty="0">
              <a:solidFill>
                <a:srgbClr val="5ABED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0913" y="5013176"/>
            <a:ext cx="423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related to Attack Trees in security</a:t>
            </a:r>
          </a:p>
        </p:txBody>
      </p:sp>
    </p:spTree>
    <p:extLst>
      <p:ext uri="{BB962C8B-B14F-4D97-AF65-F5344CB8AC3E}">
        <p14:creationId xmlns:p14="http://schemas.microsoft.com/office/powerpoint/2010/main" val="35254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Fault trees: 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what are they?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68CE3C-CF90-EA42-8B46-B4870A173547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28864" y="980728"/>
            <a:ext cx="5904657" cy="4248472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08000"/>
          <a:lstStyle/>
          <a:p>
            <a:pPr marL="0" indent="0">
              <a:buFont typeface="Wingdings" charset="0"/>
              <a:buNone/>
              <a:defRPr/>
            </a:pPr>
            <a:r>
              <a:rPr lang="en-GB" sz="2400" b="1" dirty="0"/>
              <a:t>Tool in reliability engineering </a:t>
            </a:r>
            <a:endParaRPr lang="en-GB" sz="2400" dirty="0"/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400" i="1" dirty="0"/>
              <a:t>Graphical Model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Tell how systems fail: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How do component failures lead to system failures? 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400" i="1" dirty="0"/>
              <a:t>Qualitative Analysis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i="1" dirty="0"/>
              <a:t>Pinpoint root causes / critical parts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400" i="1" dirty="0"/>
              <a:t>Quantitative Analysis: metrics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Reliability: </a:t>
            </a:r>
            <a:r>
              <a:rPr lang="en-US" sz="2000" b="1" dirty="0"/>
              <a:t>P</a:t>
            </a:r>
            <a:r>
              <a:rPr lang="en-US" sz="2000" dirty="0"/>
              <a:t>[no failure during mission time]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Availability: </a:t>
            </a:r>
            <a:r>
              <a:rPr lang="en-US" sz="2000" b="1" dirty="0"/>
              <a:t>E</a:t>
            </a:r>
            <a:r>
              <a:rPr lang="en-US" sz="2000" dirty="0"/>
              <a:t>[up-time] 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MTTF</a:t>
            </a:r>
          </a:p>
          <a:p>
            <a:pPr lvl="1">
              <a:lnSpc>
                <a:spcPct val="90000"/>
              </a:lnSpc>
              <a:defRPr/>
            </a:pPr>
            <a:r>
              <a:rPr lang="mr-IN" sz="2000" dirty="0"/>
              <a:t>…</a:t>
            </a:r>
            <a:endParaRPr lang="en-US" sz="2000" dirty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86" t="12345" r="9044" b="11707"/>
          <a:stretch/>
        </p:blipFill>
        <p:spPr>
          <a:xfrm>
            <a:off x="80459" y="908720"/>
            <a:ext cx="3432381" cy="43564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28864" y="5445968"/>
            <a:ext cx="5904657" cy="1295400"/>
          </a:xfrm>
          <a:prstGeom prst="rect">
            <a:avLst/>
          </a:prstGeom>
          <a:solidFill>
            <a:srgbClr val="FF6666"/>
          </a:solidFill>
          <a:ln>
            <a:solidFill>
              <a:srgbClr val="800000"/>
            </a:solidFill>
          </a:ln>
          <a:effectLst>
            <a:outerShdw blurRad="40000" dist="230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 more?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/>
              <a:t>Overview state-of-the-art modeling, analysis, tools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/>
              <a:t>&gt; 150 FT papers</a:t>
            </a:r>
          </a:p>
        </p:txBody>
      </p:sp>
    </p:spTree>
    <p:extLst>
      <p:ext uri="{BB962C8B-B14F-4D97-AF65-F5344CB8AC3E}">
        <p14:creationId xmlns:p14="http://schemas.microsoft.com/office/powerpoint/2010/main" val="9198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109" t="7341" r="26278" b="7362"/>
          <a:stretch/>
        </p:blipFill>
        <p:spPr>
          <a:xfrm>
            <a:off x="920552" y="4081222"/>
            <a:ext cx="2398382" cy="2084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11689" b="18606"/>
          <a:stretch/>
        </p:blipFill>
        <p:spPr>
          <a:xfrm>
            <a:off x="344494" y="2791025"/>
            <a:ext cx="1944216" cy="1348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944" y="2204864"/>
            <a:ext cx="3225432" cy="1974094"/>
          </a:xfrm>
          <a:prstGeom prst="rect">
            <a:avLst/>
          </a:prstGeom>
        </p:spPr>
      </p:pic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 fault trees: 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who uses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68CE3C-CF90-EA42-8B46-B4870A173547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7" y="6021288"/>
            <a:ext cx="2886321" cy="60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38" y="1268760"/>
            <a:ext cx="36733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3128" y="3501008"/>
            <a:ext cx="1984640" cy="11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1226" y="4869213"/>
            <a:ext cx="2727938" cy="1007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6856" y="4730687"/>
            <a:ext cx="2443836" cy="186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468" y="1196752"/>
            <a:ext cx="2795399" cy="1278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372" y="6093379"/>
            <a:ext cx="2780785" cy="70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/>
          <a:srcRect t="17801" b="18155"/>
          <a:stretch/>
        </p:blipFill>
        <p:spPr>
          <a:xfrm>
            <a:off x="2720752" y="980728"/>
            <a:ext cx="3096344" cy="831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1352" y="2420888"/>
            <a:ext cx="1573020" cy="1751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0792" y="2034255"/>
            <a:ext cx="2646040" cy="602709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3501012"/>
            <a:ext cx="2880320" cy="8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59178" y="836712"/>
            <a:ext cx="156017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53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 Narrow" charset="0"/>
            </a:endParaRPr>
          </a:p>
        </p:txBody>
      </p:sp>
      <p:pic>
        <p:nvPicPr>
          <p:cNvPr id="8089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10425"/>
          <a:stretch>
            <a:fillRect/>
          </a:stretch>
        </p:blipFill>
        <p:spPr>
          <a:xfrm>
            <a:off x="-17193" y="0"/>
            <a:ext cx="10454614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4437C-99AF-054B-AFD1-5C79CBEF316D}" type="slidenum">
              <a:rPr lang="nl-NL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nl-NL">
              <a:solidFill>
                <a:schemeClr val="tx1"/>
              </a:solidFill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8969" y="30163"/>
            <a:ext cx="421265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7"/>
          <p:cNvSpPr txBox="1">
            <a:spLocks noChangeArrowheads="1"/>
          </p:cNvSpPr>
          <p:nvPr/>
        </p:nvSpPr>
        <p:spPr bwMode="auto">
          <a:xfrm>
            <a:off x="507348" y="333375"/>
            <a:ext cx="2685551" cy="584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FTA on twitter</a:t>
            </a:r>
          </a:p>
        </p:txBody>
      </p:sp>
      <p:pic>
        <p:nvPicPr>
          <p:cNvPr id="8" name="Picture 6" descr="Untitled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40" y="3517900"/>
            <a:ext cx="639590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Box 8"/>
          <p:cNvSpPr txBox="1">
            <a:spLocks noChangeArrowheads="1"/>
          </p:cNvSpPr>
          <p:nvPr/>
        </p:nvSpPr>
        <p:spPr bwMode="auto">
          <a:xfrm>
            <a:off x="350847" y="1484330"/>
            <a:ext cx="4942379" cy="1384995"/>
          </a:xfrm>
          <a:prstGeom prst="rect">
            <a:avLst/>
          </a:prstGeom>
          <a:solidFill>
            <a:srgbClr val="D9D9D9">
              <a:alpha val="55000"/>
            </a:srgbClr>
          </a:solidFill>
          <a:ln>
            <a:noFill/>
          </a:ln>
          <a:extLst/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/>
              <a:t>Falcon 7 rocked, </a:t>
            </a:r>
            <a:r>
              <a:rPr lang="en-US" sz="2800" dirty="0" err="1"/>
              <a:t>SpaceX</a:t>
            </a:r>
            <a:endParaRPr lang="en-US" sz="2800" dirty="0"/>
          </a:p>
          <a:p>
            <a:pPr eaLnBrk="1" hangingPunct="1">
              <a:buFont typeface="Arial" charset="0"/>
              <a:buChar char="•"/>
            </a:pPr>
            <a:r>
              <a:rPr lang="en-US" sz="2800" dirty="0"/>
              <a:t>Led by </a:t>
            </a:r>
            <a:r>
              <a:rPr lang="en-US" sz="2800" dirty="0" err="1"/>
              <a:t>Elon</a:t>
            </a:r>
            <a:r>
              <a:rPr lang="en-US" sz="2800" dirty="0"/>
              <a:t> Musk, Tesla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/>
              <a:t>Ready for launch June 2015</a:t>
            </a:r>
          </a:p>
        </p:txBody>
      </p:sp>
      <p:pic>
        <p:nvPicPr>
          <p:cNvPr id="80904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95" y="5300680"/>
            <a:ext cx="169055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0663" y="4427820"/>
            <a:ext cx="2184243" cy="369332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03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779D646-E7A8-4397-B8E3-53985BF8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Fault</a:t>
            </a:r>
            <a:r>
              <a:rPr lang="nl-NL" dirty="0"/>
              <a:t> trees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C005EF-2F9D-477C-B0CC-B194A3F21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Describe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component </a:t>
            </a:r>
            <a:r>
              <a:rPr lang="nl-NL" dirty="0" err="1"/>
              <a:t>failures</a:t>
            </a:r>
            <a:r>
              <a:rPr lang="nl-NL" dirty="0"/>
              <a:t> </a:t>
            </a:r>
            <a:r>
              <a:rPr lang="nl-NL" dirty="0" err="1"/>
              <a:t>interact</a:t>
            </a:r>
            <a:r>
              <a:rPr lang="nl-NL" dirty="0"/>
              <a:t>.</a:t>
            </a:r>
          </a:p>
          <a:p>
            <a:r>
              <a:rPr lang="nl-NL" dirty="0"/>
              <a:t>Building </a:t>
            </a:r>
            <a:r>
              <a:rPr lang="nl-NL" dirty="0" err="1"/>
              <a:t>blocks</a:t>
            </a:r>
            <a:r>
              <a:rPr lang="nl-NL" dirty="0"/>
              <a:t>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Start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undesired</a:t>
            </a:r>
            <a:r>
              <a:rPr lang="nl-NL" dirty="0"/>
              <a:t> event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repeatedly</a:t>
            </a:r>
            <a:r>
              <a:rPr lang="nl-NL" dirty="0"/>
              <a:t> break down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causes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40C8E2-85EA-4B38-B1A8-D1672CF88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685144B-312D-4052-B8C8-24F070BCA7C1}"/>
              </a:ext>
            </a:extLst>
          </p:cNvPr>
          <p:cNvGrpSpPr/>
          <p:nvPr/>
        </p:nvGrpSpPr>
        <p:grpSpPr>
          <a:xfrm>
            <a:off x="3296816" y="2708920"/>
            <a:ext cx="954107" cy="1109807"/>
            <a:chOff x="1502789" y="2708920"/>
            <a:chExt cx="954107" cy="1109807"/>
          </a:xfrm>
        </p:grpSpPr>
        <p:sp>
          <p:nvSpPr>
            <p:cNvPr id="7" name="AutoShape 20">
              <a:extLst>
                <a:ext uri="{FF2B5EF4-FFF2-40B4-BE49-F238E27FC236}">
                  <a16:creationId xmlns:a16="http://schemas.microsoft.com/office/drawing/2014/main" id="{E16E4DCC-3E86-43D9-95B7-6882301C1E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702031" y="2791537"/>
              <a:ext cx="555625" cy="390392"/>
            </a:xfrm>
            <a:prstGeom prst="flowChartOnlineStorage">
              <a:avLst/>
            </a:prstGeom>
            <a:solidFill>
              <a:srgbClr val="60606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rgbClr r="0" g="0" b="0">
                  <a:alpha val="43000"/>
                </a:sc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DB7B503F-0FC0-4F44-A266-91E158EA6BD4}"/>
                </a:ext>
              </a:extLst>
            </p:cNvPr>
            <p:cNvSpPr txBox="1"/>
            <p:nvPr/>
          </p:nvSpPr>
          <p:spPr>
            <a:xfrm>
              <a:off x="1502789" y="3449395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Or gate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B07BB8D-6A5C-49F1-97E7-07551220DC35}"/>
              </a:ext>
            </a:extLst>
          </p:cNvPr>
          <p:cNvGrpSpPr/>
          <p:nvPr/>
        </p:nvGrpSpPr>
        <p:grpSpPr>
          <a:xfrm>
            <a:off x="4873443" y="2704803"/>
            <a:ext cx="1184940" cy="1109807"/>
            <a:chOff x="2932218" y="2708920"/>
            <a:chExt cx="1184940" cy="1109807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CDF2A7E3-8E1A-41F8-8407-158164D651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72276" y="2733460"/>
              <a:ext cx="504825" cy="455745"/>
            </a:xfrm>
            <a:prstGeom prst="flowChartDelay">
              <a:avLst/>
            </a:prstGeom>
            <a:solidFill>
              <a:srgbClr val="60606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rgbClr r="0" g="0" b="0">
                  <a:alpha val="43000"/>
                </a:scrgbClr>
              </a:outerShdw>
            </a:effectLst>
            <a:extLst/>
          </p:spPr>
          <p:txBody>
            <a:bodyPr vert="eaVert" wrap="none" anchor="ctr"/>
            <a:lstStyle/>
            <a:p>
              <a:pPr algn="ctr"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F7D45875-F20A-412B-946E-8A98F2051D96}"/>
                </a:ext>
              </a:extLst>
            </p:cNvPr>
            <p:cNvSpPr txBox="1"/>
            <p:nvPr/>
          </p:nvSpPr>
          <p:spPr>
            <a:xfrm>
              <a:off x="2932218" y="3449395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AND gate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D6832D92-4544-4BD0-A35D-8C82D0442732}"/>
              </a:ext>
            </a:extLst>
          </p:cNvPr>
          <p:cNvGrpSpPr/>
          <p:nvPr/>
        </p:nvGrpSpPr>
        <p:grpSpPr>
          <a:xfrm>
            <a:off x="6579454" y="2704802"/>
            <a:ext cx="1582484" cy="1109806"/>
            <a:chOff x="4554346" y="2708921"/>
            <a:chExt cx="1582484" cy="1109806"/>
          </a:xfrm>
        </p:grpSpPr>
        <p:sp>
          <p:nvSpPr>
            <p:cNvPr id="13" name="AutoShape 24">
              <a:extLst>
                <a:ext uri="{FF2B5EF4-FFF2-40B4-BE49-F238E27FC236}">
                  <a16:creationId xmlns:a16="http://schemas.microsoft.com/office/drawing/2014/main" id="{2127F967-1AD7-44D8-BB44-55265C4720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67776" y="2791538"/>
              <a:ext cx="555625" cy="390392"/>
            </a:xfrm>
            <a:prstGeom prst="flowChartOnlineStorage">
              <a:avLst/>
            </a:prstGeom>
            <a:solidFill>
              <a:srgbClr val="60606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rgbClr r="0" g="0" b="0">
                  <a:alpha val="43000"/>
                </a:sc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2/5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F67BE6A5-0240-4232-8DD2-74FC3C99A22F}"/>
                </a:ext>
              </a:extLst>
            </p:cNvPr>
            <p:cNvSpPr txBox="1"/>
            <p:nvPr/>
          </p:nvSpPr>
          <p:spPr>
            <a:xfrm>
              <a:off x="4554346" y="344939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VOTING gate</a:t>
              </a:r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9C992A5B-4DF3-4145-A975-32E808B08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450" y="2876030"/>
            <a:ext cx="390393" cy="385987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B11FDB5-C917-4318-8F0F-1165C8755EF6}"/>
              </a:ext>
            </a:extLst>
          </p:cNvPr>
          <p:cNvSpPr txBox="1"/>
          <p:nvPr/>
        </p:nvSpPr>
        <p:spPr>
          <a:xfrm>
            <a:off x="1296996" y="344939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Basic event</a:t>
            </a:r>
          </a:p>
        </p:txBody>
      </p:sp>
    </p:spTree>
    <p:extLst>
      <p:ext uri="{BB962C8B-B14F-4D97-AF65-F5344CB8AC3E}">
        <p14:creationId xmlns:p14="http://schemas.microsoft.com/office/powerpoint/2010/main" val="2745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6982436" y="4221535"/>
            <a:ext cx="2183061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3548849" y="4293096"/>
            <a:ext cx="444051" cy="36004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3548844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2534731" y="3069335"/>
            <a:ext cx="1014113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187026" y="1700485"/>
            <a:ext cx="1560173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solidFill>
                  <a:schemeClr val="tx1"/>
                </a:solidFill>
              </a:rPr>
              <a:t>Safe road trip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87379" y="6452617"/>
            <a:ext cx="687917" cy="476250"/>
          </a:xfrm>
        </p:spPr>
        <p:txBody>
          <a:bodyPr/>
          <a:lstStyle/>
          <a:p>
            <a:pPr>
              <a:defRPr/>
            </a:pPr>
            <a:fld id="{12265A71-101D-8645-B5EA-D2AFF2A8B4E4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  <p:sp>
        <p:nvSpPr>
          <p:cNvPr id="5" name="Oval 54"/>
          <p:cNvSpPr>
            <a:spLocks noChangeArrowheads="1"/>
          </p:cNvSpPr>
          <p:nvPr/>
        </p:nvSpPr>
        <p:spPr bwMode="auto">
          <a:xfrm>
            <a:off x="1832653" y="4005064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626853" y="1628479"/>
            <a:ext cx="1340120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5655077" y="4293542"/>
            <a:ext cx="1169913" cy="35959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435165" y="4221535"/>
            <a:ext cx="469234" cy="50361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904399" y="4221587"/>
            <a:ext cx="781780" cy="719311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982414" y="4221535"/>
            <a:ext cx="1324965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328933" y="3068960"/>
            <a:ext cx="2496277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4772472" y="1220994"/>
            <a:ext cx="504825" cy="455745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874991" y="5013228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903217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291743" y="916154"/>
            <a:ext cx="1466281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road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trip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fails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6509406" y="2777330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53372" y="2348381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car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438834" y="4990868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311873" y="4632989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tire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+mn-lt"/>
              </a:rPr>
              <a:t>1</a:t>
            </a:r>
            <a:endParaRPr lang="en-US" sz="1600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373172" y="4984733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229538" y="4639992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2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82648" y="4990868"/>
            <a:ext cx="39039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141521" y="4653135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3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8177268" y="4982450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050307" y="4653135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4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9098131" y="500295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8927737" y="4653135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spare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5400000" flipV="1">
            <a:off x="6619507" y="3938211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2/5</a:t>
            </a: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3222675" y="2781933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16193" y="2354434"/>
            <a:ext cx="78729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phone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96887" y="3670570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connection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333987" y="3929279"/>
            <a:ext cx="432048" cy="390046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+mn-lt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128766" y="3590921"/>
            <a:ext cx="77410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+mn-lt"/>
              </a:rPr>
              <a:t>power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3114070" y="4337710"/>
            <a:ext cx="335942" cy="31542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807879" y="5013228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83785" y="4653189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+mn-lt"/>
              </a:rPr>
              <a:t>engine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641219" y="4653136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battery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602479" y="3496378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tires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52540" y="5589293"/>
            <a:ext cx="3783262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Cut sets: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Which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BEs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make FT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fail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?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718974" y="5589293"/>
            <a:ext cx="3159052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+mn-lt"/>
              </a:rPr>
              <a:t>{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battery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, engine,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tire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1,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spare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}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718974" y="6447938"/>
            <a:ext cx="4302982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+mn-lt"/>
              </a:rPr>
              <a:t>{no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connection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, engine} </a:t>
            </a:r>
            <a:r>
              <a:rPr lang="nl-NL" b="1" dirty="0" err="1">
                <a:solidFill>
                  <a:srgbClr val="292A31"/>
                </a:solidFill>
                <a:latin typeface="+mn-lt"/>
              </a:rPr>
              <a:t>minimal</a:t>
            </a:r>
            <a:r>
              <a:rPr lang="nl-NL" b="1" dirty="0">
                <a:solidFill>
                  <a:srgbClr val="292A31"/>
                </a:solidFill>
                <a:latin typeface="+mn-lt"/>
              </a:rPr>
              <a:t> cut set   </a:t>
            </a:r>
            <a:endParaRPr lang="en-US" sz="1600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718974" y="6021341"/>
            <a:ext cx="4507779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+mn-lt"/>
              </a:rPr>
              <a:t>{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connection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tire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1, </a:t>
            </a:r>
            <a:r>
              <a:rPr lang="nl-NL" dirty="0" err="1">
                <a:solidFill>
                  <a:srgbClr val="292A31"/>
                </a:solidFill>
                <a:latin typeface="+mn-lt"/>
              </a:rPr>
              <a:t>spare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} </a:t>
            </a:r>
            <a:r>
              <a:rPr lang="nl-NL" b="1" dirty="0" err="1">
                <a:solidFill>
                  <a:srgbClr val="292A31"/>
                </a:solidFill>
                <a:latin typeface="+mn-lt"/>
              </a:rPr>
              <a:t>minimal</a:t>
            </a:r>
            <a:r>
              <a:rPr lang="nl-NL" b="1" dirty="0">
                <a:solidFill>
                  <a:srgbClr val="292A31"/>
                </a:solidFill>
                <a:latin typeface="+mn-lt"/>
              </a:rPr>
              <a:t> cut set</a:t>
            </a:r>
          </a:p>
        </p:txBody>
      </p:sp>
    </p:spTree>
    <p:extLst>
      <p:ext uri="{BB962C8B-B14F-4D97-AF65-F5344CB8AC3E}">
        <p14:creationId xmlns:p14="http://schemas.microsoft.com/office/powerpoint/2010/main" val="11894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2" grpId="0" animBg="1"/>
      <p:bldP spid="63" grpId="0" animBg="1"/>
      <p:bldP spid="55" grpId="0" animBg="1"/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3" grpId="1" animBg="1"/>
      <p:bldP spid="15" grpId="0" animBg="1"/>
      <p:bldP spid="16" grpId="0" animBg="1"/>
      <p:bldP spid="20" grpId="0" animBg="1"/>
      <p:bldP spid="21" grpId="0" animBg="1"/>
      <p:bldP spid="21" grpId="1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2" grpId="0" animBg="1"/>
      <p:bldP spid="25" grpId="0" animBg="1"/>
      <p:bldP spid="25" grpId="1" animBg="1"/>
      <p:bldP spid="54" grpId="0" animBg="1"/>
      <p:bldP spid="18" grpId="0" animBg="1"/>
      <p:bldP spid="56" grpId="0" animBg="1"/>
      <p:bldP spid="57" grpId="0" animBg="1"/>
      <p:bldP spid="59" grpId="0" animBg="1"/>
      <p:bldP spid="61" grpId="0" animBg="1"/>
      <p:bldP spid="58" grpId="0" animBg="1"/>
      <p:bldP spid="19" grpId="0" animBg="1"/>
      <p:bldP spid="60" grpId="0" animBg="1"/>
      <p:bldP spid="53" grpId="0" animBg="1"/>
      <p:bldP spid="64" grpId="0" animBg="1"/>
      <p:bldP spid="66" grpId="0" animBg="1"/>
      <p:bldP spid="47" grpId="0" animBg="1"/>
      <p:bldP spid="47" grpId="1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51" r="20827"/>
          <a:stretch/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180" y="5805264"/>
            <a:ext cx="2670421" cy="525462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No risk, no fun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(Minimal) cut sets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491" y="1052736"/>
            <a:ext cx="9283031" cy="511256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/>
              <a:t>Cut set</a:t>
            </a:r>
          </a:p>
          <a:p>
            <a:r>
              <a:rPr lang="en-US" sz="2400" dirty="0"/>
              <a:t>Set of basic events C that cause the FT to fail</a:t>
            </a:r>
          </a:p>
          <a:p>
            <a:pPr lvl="1">
              <a:lnSpc>
                <a:spcPct val="130000"/>
              </a:lnSpc>
            </a:pPr>
            <a:endParaRPr lang="en-US" sz="18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2400" b="1" dirty="0"/>
              <a:t>Minimal cut sets</a:t>
            </a:r>
          </a:p>
          <a:p>
            <a:r>
              <a:rPr lang="en-US" sz="2400" dirty="0"/>
              <a:t>Cut set that is minimal, </a:t>
            </a:r>
            <a:r>
              <a:rPr lang="en-US" sz="2400" dirty="0" err="1"/>
              <a:t>ie</a:t>
            </a:r>
            <a:r>
              <a:rPr lang="en-US" sz="2400" dirty="0"/>
              <a:t> no proper subset of C is cut set</a:t>
            </a:r>
            <a:endParaRPr lang="en-US" sz="2400" b="1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2400" b="1" dirty="0"/>
              <a:t>Use of minimal cut sets</a:t>
            </a:r>
          </a:p>
          <a:p>
            <a:r>
              <a:rPr lang="en-US" sz="2400" dirty="0"/>
              <a:t>Validation of fault trees</a:t>
            </a:r>
          </a:p>
          <a:p>
            <a:pPr lvl="1"/>
            <a:r>
              <a:rPr lang="en-US" sz="1800" dirty="0"/>
              <a:t>If all BEs in C fail, should the system fail?</a:t>
            </a:r>
          </a:p>
          <a:p>
            <a:r>
              <a:rPr lang="en-US" sz="2400" dirty="0"/>
              <a:t>Identify weak points: </a:t>
            </a:r>
          </a:p>
          <a:p>
            <a:pPr lvl="1"/>
            <a:r>
              <a:rPr lang="en-US" sz="1800" dirty="0"/>
              <a:t>too small cut sets</a:t>
            </a:r>
          </a:p>
          <a:p>
            <a:pPr lvl="1"/>
            <a:r>
              <a:rPr lang="en-US" sz="1800" dirty="0"/>
              <a:t>Interpretation by experts: is this acceptable?</a:t>
            </a:r>
          </a:p>
        </p:txBody>
      </p:sp>
    </p:spTree>
    <p:extLst>
      <p:ext uri="{BB962C8B-B14F-4D97-AF65-F5344CB8AC3E}">
        <p14:creationId xmlns:p14="http://schemas.microsoft.com/office/powerpoint/2010/main" val="3291395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fault tree model: </a:t>
            </a:r>
            <a:r>
              <a:rPr lang="en-US" dirty="0">
                <a:solidFill>
                  <a:srgbClr val="000000"/>
                </a:solidFill>
              </a:rPr>
              <a:t>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83" y="980206"/>
            <a:ext cx="9435745" cy="587779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sym typeface="Wingdings"/>
              </a:rPr>
              <a:t>Structure function </a:t>
            </a:r>
            <a:r>
              <a:rPr lang="en-US" sz="2000" i="1" dirty="0" err="1">
                <a:solidFill>
                  <a:srgbClr val="0000FF"/>
                </a:solidFill>
              </a:rPr>
              <a:t>Φ</a:t>
            </a:r>
            <a:r>
              <a:rPr lang="en-US" sz="2000" i="1" dirty="0">
                <a:solidFill>
                  <a:srgbClr val="0000FF"/>
                </a:solidFill>
              </a:rPr>
              <a:t>: {0,1}</a:t>
            </a:r>
            <a:r>
              <a:rPr lang="en-US" sz="2000" i="1" baseline="30000" dirty="0">
                <a:solidFill>
                  <a:srgbClr val="0000FF"/>
                </a:solidFill>
              </a:rPr>
              <a:t>#BEs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  <a:sym typeface="Wingdings"/>
              </a:rPr>
              <a:t> {0,1}</a:t>
            </a:r>
          </a:p>
          <a:p>
            <a:r>
              <a:rPr lang="en-US" sz="2000" b="1" dirty="0">
                <a:sym typeface="Wingdings"/>
              </a:rPr>
              <a:t>1</a:t>
            </a:r>
            <a:r>
              <a:rPr lang="en-US" sz="2000" dirty="0">
                <a:sym typeface="Wingdings"/>
              </a:rPr>
              <a:t> = fail; </a:t>
            </a:r>
            <a:r>
              <a:rPr lang="en-US" sz="2000" b="1" dirty="0">
                <a:sym typeface="Wingdings"/>
              </a:rPr>
              <a:t>0</a:t>
            </a:r>
            <a:r>
              <a:rPr lang="en-US" sz="2000" dirty="0">
                <a:sym typeface="Wingdings"/>
              </a:rPr>
              <a:t> = operational</a:t>
            </a:r>
          </a:p>
          <a:p>
            <a:r>
              <a:rPr lang="en-US" sz="2000" dirty="0">
                <a:sym typeface="Wingdings"/>
              </a:rPr>
              <a:t>Given values </a:t>
            </a:r>
            <a:r>
              <a:rPr lang="en-US" sz="2000" i="1" dirty="0">
                <a:sym typeface="Wingdings"/>
              </a:rPr>
              <a:t>e</a:t>
            </a:r>
            <a:r>
              <a:rPr lang="en-US" sz="2000" i="1" baseline="-25000" dirty="0">
                <a:sym typeface="Wingdings"/>
              </a:rPr>
              <a:t>1</a:t>
            </a:r>
            <a:r>
              <a:rPr lang="en-US" sz="2000" i="1" dirty="0">
                <a:sym typeface="Wingdings"/>
              </a:rPr>
              <a:t>, …e</a:t>
            </a:r>
            <a:r>
              <a:rPr lang="en-US" sz="2000" i="1" baseline="-25000" dirty="0">
                <a:sym typeface="Wingdings"/>
              </a:rPr>
              <a:t>n</a:t>
            </a:r>
            <a:r>
              <a:rPr lang="en-US" sz="2000" dirty="0">
                <a:sym typeface="Wingdings"/>
              </a:rPr>
              <a:t>, does </a:t>
            </a:r>
            <a:r>
              <a:rPr lang="en-US" sz="2000" i="1" dirty="0">
                <a:sym typeface="Wingdings"/>
              </a:rPr>
              <a:t>F</a:t>
            </a:r>
            <a:r>
              <a:rPr lang="en-US" sz="2000" dirty="0">
                <a:sym typeface="Wingdings"/>
              </a:rPr>
              <a:t> fail?</a:t>
            </a:r>
            <a:endParaRPr lang="en-US" sz="2000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π</a:t>
            </a:r>
            <a:r>
              <a:rPr lang="en-US" sz="2000" i="1" baseline="-25000" dirty="0">
                <a:solidFill>
                  <a:srgbClr val="0000FF"/>
                </a:solidFill>
              </a:rPr>
              <a:t>F</a:t>
            </a:r>
            <a:r>
              <a:rPr lang="en-US" sz="2000" i="1" dirty="0">
                <a:solidFill>
                  <a:srgbClr val="0000FF"/>
                </a:solidFill>
              </a:rPr>
              <a:t>: </a:t>
            </a:r>
            <a:r>
              <a:rPr lang="en-US" sz="2000" i="1" dirty="0">
                <a:solidFill>
                  <a:srgbClr val="0000FF"/>
                </a:solidFill>
                <a:latin typeface="Apple Chancery"/>
                <a:cs typeface="Apple Chancery"/>
              </a:rPr>
              <a:t>P</a:t>
            </a:r>
            <a:r>
              <a:rPr lang="en-US" sz="2000" i="1" dirty="0">
                <a:solidFill>
                  <a:srgbClr val="0000FF"/>
                </a:solidFill>
              </a:rPr>
              <a:t>(BE) </a:t>
            </a:r>
            <a:r>
              <a:rPr lang="en-US" sz="2000" i="1" dirty="0">
                <a:solidFill>
                  <a:srgbClr val="0000FF"/>
                </a:solidFill>
                <a:sym typeface="Wingdings"/>
              </a:rPr>
              <a:t> {0,1}</a:t>
            </a:r>
          </a:p>
          <a:p>
            <a:pPr marL="263525" indent="-263525"/>
            <a:r>
              <a:rPr lang="en-US" sz="2000" dirty="0">
                <a:sym typeface="Wingdings"/>
              </a:rPr>
              <a:t> If BEs </a:t>
            </a:r>
            <a:r>
              <a:rPr lang="en-US" sz="2000" i="1" dirty="0">
                <a:sym typeface="Wingdings"/>
              </a:rPr>
              <a:t>e</a:t>
            </a:r>
            <a:r>
              <a:rPr lang="en-US" sz="2000" i="1" baseline="-25000" dirty="0">
                <a:sym typeface="Wingdings"/>
              </a:rPr>
              <a:t>1</a:t>
            </a:r>
            <a:r>
              <a:rPr lang="en-US" sz="2000" i="1" dirty="0">
                <a:sym typeface="Wingdings"/>
              </a:rPr>
              <a:t>, …e</a:t>
            </a:r>
            <a:r>
              <a:rPr lang="en-US" sz="2000" i="1" baseline="-25000" dirty="0">
                <a:sym typeface="Wingdings"/>
              </a:rPr>
              <a:t>n</a:t>
            </a:r>
            <a:r>
              <a:rPr lang="en-US" sz="2000" i="1" dirty="0">
                <a:sym typeface="Wingdings"/>
              </a:rPr>
              <a:t> </a:t>
            </a:r>
            <a:r>
              <a:rPr lang="en-US" sz="2000" dirty="0">
                <a:sym typeface="Wingdings"/>
              </a:rPr>
              <a:t>fail, does </a:t>
            </a:r>
            <a:r>
              <a:rPr lang="en-US" sz="2000" i="1" dirty="0">
                <a:sym typeface="Wingdings"/>
              </a:rPr>
              <a:t>F</a:t>
            </a:r>
            <a:r>
              <a:rPr lang="en-US" sz="2000" dirty="0">
                <a:sym typeface="Wingdings"/>
              </a:rPr>
              <a:t> fail?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π</a:t>
            </a:r>
            <a:r>
              <a:rPr lang="en-US" sz="2000" i="1" baseline="-25000" dirty="0">
                <a:solidFill>
                  <a:srgbClr val="0000FF"/>
                </a:solidFill>
              </a:rPr>
              <a:t>F</a:t>
            </a:r>
            <a:r>
              <a:rPr lang="en-US" sz="2000" i="1" dirty="0">
                <a:solidFill>
                  <a:srgbClr val="0000FF"/>
                </a:solidFill>
              </a:rPr>
              <a:t>: </a:t>
            </a:r>
            <a:r>
              <a:rPr lang="en-US" sz="2000" i="1" dirty="0">
                <a:solidFill>
                  <a:srgbClr val="0000FF"/>
                </a:solidFill>
                <a:latin typeface="Apple Chancery"/>
                <a:cs typeface="Apple Chancery"/>
              </a:rPr>
              <a:t>P</a:t>
            </a:r>
            <a:r>
              <a:rPr lang="en-US" sz="2000" i="1" dirty="0">
                <a:solidFill>
                  <a:srgbClr val="0000FF"/>
                </a:solidFill>
              </a:rPr>
              <a:t>(BE) x </a:t>
            </a:r>
            <a:r>
              <a:rPr lang="en-US" sz="2000" i="1" dirty="0" err="1">
                <a:solidFill>
                  <a:srgbClr val="0000FF"/>
                </a:solidFill>
              </a:rPr>
              <a:t>Elt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  <a:sym typeface="Wingdings"/>
              </a:rPr>
              <a:t> {0,1}</a:t>
            </a:r>
          </a:p>
          <a:p>
            <a:pPr marL="263525" indent="-263525"/>
            <a:r>
              <a:rPr lang="en-US" sz="2000" dirty="0">
                <a:sym typeface="Wingdings"/>
              </a:rPr>
              <a:t>If BEs </a:t>
            </a:r>
            <a:r>
              <a:rPr lang="en-US" sz="2000" i="1" dirty="0">
                <a:sym typeface="Wingdings"/>
              </a:rPr>
              <a:t>e</a:t>
            </a:r>
            <a:r>
              <a:rPr lang="en-US" sz="2000" i="1" baseline="-25000" dirty="0">
                <a:sym typeface="Wingdings"/>
              </a:rPr>
              <a:t>1</a:t>
            </a:r>
            <a:r>
              <a:rPr lang="en-US" sz="2000" i="1" dirty="0">
                <a:sym typeface="Wingdings"/>
              </a:rPr>
              <a:t>, …e</a:t>
            </a:r>
            <a:r>
              <a:rPr lang="en-US" sz="2000" i="1" baseline="-25000" dirty="0">
                <a:sym typeface="Wingdings"/>
              </a:rPr>
              <a:t>n</a:t>
            </a:r>
            <a:r>
              <a:rPr lang="en-US" sz="2000" i="1" dirty="0">
                <a:sym typeface="Wingdings"/>
              </a:rPr>
              <a:t> </a:t>
            </a:r>
            <a:r>
              <a:rPr lang="en-US" sz="2000" dirty="0">
                <a:sym typeface="Wingdings"/>
              </a:rPr>
              <a:t>fail, does </a:t>
            </a:r>
            <a:r>
              <a:rPr lang="en-US" sz="2000" i="1" dirty="0">
                <a:sym typeface="Wingdings"/>
              </a:rPr>
              <a:t>e</a:t>
            </a:r>
            <a:r>
              <a:rPr lang="en-US" sz="2000" dirty="0">
                <a:sym typeface="Wingdings"/>
              </a:rPr>
              <a:t> fail?</a:t>
            </a:r>
          </a:p>
          <a:p>
            <a:pPr marL="263525" indent="-263525"/>
            <a:r>
              <a:rPr lang="en-US" sz="2000" dirty="0">
                <a:sym typeface="Wingdings"/>
              </a:rPr>
              <a:t>Recursive characterization	</a:t>
            </a:r>
          </a:p>
          <a:p>
            <a:pPr marL="263525" lvl="1" indent="-263525">
              <a:buFont typeface="Courier New"/>
              <a:buChar char="o"/>
            </a:pPr>
            <a:r>
              <a:rPr lang="en-US" sz="1800" dirty="0"/>
              <a:t>AND-case: </a:t>
            </a:r>
            <a:r>
              <a:rPr lang="en-US" sz="1800" i="1" dirty="0"/>
              <a:t>π</a:t>
            </a:r>
            <a:r>
              <a:rPr lang="en-US" sz="1800" i="1" baseline="-25000" dirty="0"/>
              <a:t>F</a:t>
            </a:r>
            <a:r>
              <a:rPr lang="en-US" sz="1800" i="1" dirty="0"/>
              <a:t>(</a:t>
            </a:r>
            <a:r>
              <a:rPr lang="en-US" sz="1800" i="1" dirty="0" err="1"/>
              <a:t>E,e</a:t>
            </a:r>
            <a:r>
              <a:rPr lang="en-US" sz="1800" i="1" dirty="0"/>
              <a:t>) = 1 </a:t>
            </a:r>
            <a:r>
              <a:rPr lang="en-US" sz="1800" dirty="0" err="1"/>
              <a:t>iff</a:t>
            </a:r>
            <a:r>
              <a:rPr lang="en-US" sz="1800" dirty="0"/>
              <a:t> </a:t>
            </a:r>
            <a:r>
              <a:rPr lang="en-US" sz="1800" i="1" dirty="0"/>
              <a:t>π</a:t>
            </a:r>
            <a:r>
              <a:rPr lang="en-US" sz="1800" i="1" baseline="-25000" dirty="0"/>
              <a:t>F</a:t>
            </a:r>
            <a:r>
              <a:rPr lang="en-US" sz="1800" i="1" dirty="0"/>
              <a:t>(</a:t>
            </a:r>
            <a:r>
              <a:rPr lang="en-US" sz="1800" i="1" dirty="0" err="1"/>
              <a:t>E,e</a:t>
            </a:r>
            <a:r>
              <a:rPr lang="en-US" sz="1800" i="1" dirty="0"/>
              <a:t>’) = 1  </a:t>
            </a:r>
            <a:r>
              <a:rPr lang="en-US" sz="1800" dirty="0"/>
              <a:t>   for all children </a:t>
            </a:r>
            <a:r>
              <a:rPr lang="en-US" sz="1800" i="1" dirty="0"/>
              <a:t>e’</a:t>
            </a:r>
            <a:r>
              <a:rPr lang="en-US" sz="1800" dirty="0"/>
              <a:t> of </a:t>
            </a:r>
            <a:r>
              <a:rPr lang="en-US" sz="1800" i="1" dirty="0"/>
              <a:t>e</a:t>
            </a:r>
          </a:p>
          <a:p>
            <a:pPr marL="263525" lvl="1" indent="-263525">
              <a:buFont typeface="Courier New"/>
              <a:buChar char="o"/>
            </a:pPr>
            <a:r>
              <a:rPr lang="en-US" sz="1800" i="1" dirty="0">
                <a:sym typeface="Wingdings"/>
              </a:rPr>
              <a:t>… </a:t>
            </a:r>
            <a:r>
              <a:rPr lang="en-US" sz="1800" i="1" dirty="0" err="1">
                <a:sym typeface="Wingdings"/>
              </a:rPr>
              <a:t>etc</a:t>
            </a:r>
            <a:r>
              <a:rPr lang="en-US" sz="1800" i="1" dirty="0">
                <a:sym typeface="Wingdings"/>
              </a:rPr>
              <a:t>  .</a:t>
            </a:r>
            <a:r>
              <a:rPr lang="en-US" sz="2000" i="1" dirty="0">
                <a:sym typeface="Wingdings"/>
              </a:rPr>
              <a:t>.</a:t>
            </a:r>
          </a:p>
          <a:p>
            <a:pPr marL="263525" lvl="1" indent="-263525">
              <a:buNone/>
            </a:pPr>
            <a:endParaRPr lang="en-US" sz="2000" i="1" dirty="0">
              <a:sym typeface="Wingdings"/>
            </a:endParaRPr>
          </a:p>
          <a:p>
            <a:pPr marL="263525" indent="-263525"/>
            <a:r>
              <a:rPr lang="en-US" sz="2000" b="1" dirty="0"/>
              <a:t>Cut set : </a:t>
            </a:r>
            <a:r>
              <a:rPr lang="en-US" sz="1800" dirty="0"/>
              <a:t>Set of basic events C that cause FT to fail:  π</a:t>
            </a:r>
            <a:r>
              <a:rPr lang="en-US" sz="1800" baseline="-25000" dirty="0"/>
              <a:t>F</a:t>
            </a:r>
            <a:r>
              <a:rPr lang="en-US" sz="1800" dirty="0"/>
              <a:t>(C) = 1 </a:t>
            </a:r>
          </a:p>
          <a:p>
            <a:pPr marL="263525" lvl="1" indent="-263525">
              <a:buFont typeface="Wingdings" charset="2"/>
              <a:buChar char="§"/>
            </a:pPr>
            <a:r>
              <a:rPr lang="en-US" sz="2000" b="1" dirty="0">
                <a:sym typeface="Wingdings"/>
              </a:rPr>
              <a:t>FTs are coherent: </a:t>
            </a:r>
          </a:p>
          <a:p>
            <a:pPr marL="263525" lvl="2" indent="-263525">
              <a:buFont typeface="Courier New"/>
              <a:buChar char="o"/>
            </a:pPr>
            <a:r>
              <a:rPr lang="en-US" sz="1800" i="1" dirty="0">
                <a:solidFill>
                  <a:srgbClr val="000000"/>
                </a:solidFill>
                <a:sym typeface="Wingdings"/>
              </a:rPr>
              <a:t>S  ≤ S’  &amp;  </a:t>
            </a:r>
            <a:r>
              <a:rPr lang="en-US" sz="1800" i="1" dirty="0">
                <a:solidFill>
                  <a:srgbClr val="000000"/>
                </a:solidFill>
              </a:rPr>
              <a:t>π</a:t>
            </a:r>
            <a:r>
              <a:rPr lang="en-US" sz="1800" i="1" baseline="-25000" dirty="0">
                <a:solidFill>
                  <a:srgbClr val="000000"/>
                </a:solidFill>
              </a:rPr>
              <a:t>F</a:t>
            </a:r>
            <a:r>
              <a:rPr lang="en-US" sz="1800" i="1" dirty="0">
                <a:solidFill>
                  <a:srgbClr val="000000"/>
                </a:solidFill>
              </a:rPr>
              <a:t>(S)= 1    </a:t>
            </a:r>
            <a:r>
              <a:rPr lang="en-US" sz="1800" i="1" dirty="0">
                <a:solidFill>
                  <a:srgbClr val="000000"/>
                </a:solidFill>
                <a:sym typeface="Wingdings"/>
              </a:rPr>
              <a:t></a:t>
            </a:r>
            <a:r>
              <a:rPr lang="en-US" sz="1800" i="1" dirty="0">
                <a:solidFill>
                  <a:srgbClr val="000000"/>
                </a:solidFill>
              </a:rPr>
              <a:t>   π</a:t>
            </a:r>
            <a:r>
              <a:rPr lang="en-US" sz="1800" i="1" baseline="-25000" dirty="0">
                <a:solidFill>
                  <a:srgbClr val="000000"/>
                </a:solidFill>
              </a:rPr>
              <a:t>F</a:t>
            </a:r>
            <a:r>
              <a:rPr lang="en-US" sz="1800" i="1" dirty="0">
                <a:solidFill>
                  <a:srgbClr val="000000"/>
                </a:solidFill>
              </a:rPr>
              <a:t>(S’) = 1 </a:t>
            </a:r>
          </a:p>
          <a:p>
            <a:pPr marL="263525" lvl="2" indent="-263525">
              <a:buFont typeface="Courier New"/>
              <a:buChar char="o"/>
            </a:pPr>
            <a:r>
              <a:rPr lang="en-US" sz="1800" i="1" dirty="0">
                <a:solidFill>
                  <a:srgbClr val="000000"/>
                </a:solidFill>
                <a:sym typeface="Wingdings"/>
              </a:rPr>
              <a:t>Non-coherent extensions exist (</a:t>
            </a:r>
            <a:r>
              <a:rPr lang="en-US" sz="1800" i="1" dirty="0" err="1">
                <a:solidFill>
                  <a:srgbClr val="000000"/>
                </a:solidFill>
                <a:sym typeface="Wingdings"/>
              </a:rPr>
              <a:t>eg</a:t>
            </a:r>
            <a:r>
              <a:rPr lang="en-US" sz="1800" i="1" dirty="0">
                <a:solidFill>
                  <a:srgbClr val="000000"/>
                </a:solidFill>
                <a:sym typeface="Wingdings"/>
              </a:rPr>
              <a:t> NOT, XOR gate)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7392305" y="1196752"/>
            <a:ext cx="2241217" cy="2304256"/>
            <a:chOff x="7527286" y="1196752"/>
            <a:chExt cx="1539139" cy="1512168"/>
          </a:xfrm>
        </p:grpSpPr>
        <p:sp>
          <p:nvSpPr>
            <p:cNvPr id="5" name="Isosceles Triangle 4"/>
            <p:cNvSpPr/>
            <p:nvPr/>
          </p:nvSpPr>
          <p:spPr>
            <a:xfrm>
              <a:off x="7527286" y="1196752"/>
              <a:ext cx="1539139" cy="13681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8073347" y="2492896"/>
              <a:ext cx="234026" cy="216024"/>
            </a:xfrm>
            <a:prstGeom prst="ellipse">
              <a:avLst/>
            </a:prstGeom>
            <a:solidFill>
              <a:srgbClr val="C0020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200" dirty="0"/>
                <a:t>e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83303" y="2492896"/>
              <a:ext cx="234026" cy="216024"/>
            </a:xfrm>
            <a:prstGeom prst="ellipse">
              <a:avLst/>
            </a:prstGeom>
            <a:solidFill>
              <a:srgbClr val="C0020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200" dirty="0"/>
                <a:t>e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775425" y="2492896"/>
              <a:ext cx="234026" cy="216024"/>
            </a:xfrm>
            <a:prstGeom prst="ellipse">
              <a:avLst/>
            </a:prstGeom>
            <a:solidFill>
              <a:srgbClr val="C0020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200" dirty="0"/>
                <a:t>e</a:t>
              </a:r>
              <a:r>
                <a:rPr lang="en-US" sz="1400" baseline="-25000" dirty="0"/>
                <a:t>n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rot="16200000">
              <a:off x="8121353" y="1874828"/>
              <a:ext cx="216025" cy="156018"/>
            </a:xfrm>
            <a:prstGeom prst="flowChartDelay">
              <a:avLst/>
            </a:prstGeom>
            <a:solidFill>
              <a:srgbClr val="60606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rgbClr r="0" g="0" b="0">
                  <a:alpha val="43000"/>
                </a:scrgbClr>
              </a:outerShdw>
            </a:effectLst>
            <a:extLst/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e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020998" y="1052736"/>
            <a:ext cx="615850" cy="248402"/>
          </a:xfrm>
          <a:prstGeom prst="rect">
            <a:avLst/>
          </a:prstGeom>
          <a:solidFill>
            <a:srgbClr val="C00202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sz="1000" dirty="0" err="1">
                <a:solidFill>
                  <a:schemeClr val="bg1"/>
                </a:solidFill>
                <a:latin typeface="+mn-lt"/>
              </a:rPr>
              <a:t>road</a:t>
            </a:r>
            <a:r>
              <a:rPr lang="nl-NL" sz="1000" dirty="0">
                <a:solidFill>
                  <a:schemeClr val="bg1"/>
                </a:solidFill>
                <a:latin typeface="+mn-lt"/>
              </a:rPr>
              <a:t> trip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4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probability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087380" y="6524625"/>
            <a:ext cx="687916" cy="476250"/>
          </a:xfrm>
          <a:prstGeom prst="rect">
            <a:avLst/>
          </a:prstGeom>
        </p:spPr>
        <p:txBody>
          <a:bodyPr lIns="95785" tIns="47892" rIns="95785" bIns="47892"/>
          <a:lstStyle/>
          <a:p>
            <a:pPr>
              <a:defRPr/>
            </a:pPr>
            <a:fld id="{12265A71-101D-8645-B5EA-D2AFF2A8B4E4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" y="980728"/>
            <a:ext cx="6282698" cy="5026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1152" y="1052746"/>
            <a:ext cx="3468385" cy="5181445"/>
          </a:xfrm>
          <a:prstGeom prst="rect">
            <a:avLst/>
          </a:prstGeom>
        </p:spPr>
        <p:txBody>
          <a:bodyPr wrap="square" lIns="95785" tIns="47892" rIns="95785" bIns="47892">
            <a:spAutoFit/>
          </a:bodyPr>
          <a:lstStyle/>
          <a:p>
            <a:r>
              <a:rPr lang="en-US" sz="2500" dirty="0"/>
              <a:t>Components fail with fixed rate / time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rgbClr val="0000FF"/>
                </a:solidFill>
              </a:rPr>
              <a:t>Unreliability / CDF =</a:t>
            </a:r>
          </a:p>
          <a:p>
            <a:pPr>
              <a:lnSpc>
                <a:spcPct val="110000"/>
              </a:lnSpc>
            </a:pPr>
            <a:r>
              <a:rPr lang="en-US" sz="2500" b="1" dirty="0"/>
              <a:t>P</a:t>
            </a:r>
            <a:r>
              <a:rPr lang="en-US" sz="2500" dirty="0"/>
              <a:t>[fail before x] = </a:t>
            </a:r>
          </a:p>
          <a:p>
            <a:pPr>
              <a:lnSpc>
                <a:spcPct val="110000"/>
              </a:lnSpc>
            </a:pPr>
            <a:r>
              <a:rPr lang="en-US" sz="2500" b="1" dirty="0"/>
              <a:t>P</a:t>
            </a:r>
            <a:r>
              <a:rPr lang="en-US" sz="2500" dirty="0"/>
              <a:t>[X ≤ x] = </a:t>
            </a:r>
            <a:r>
              <a:rPr lang="el-GR" sz="2500" dirty="0"/>
              <a:t>1 − e</a:t>
            </a:r>
            <a:r>
              <a:rPr lang="el-GR" sz="2500" baseline="30000" dirty="0"/>
              <a:t>−λx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rgbClr val="0000FF"/>
                </a:solidFill>
              </a:rPr>
              <a:t>Reliability = </a:t>
            </a:r>
          </a:p>
          <a:p>
            <a:pPr>
              <a:lnSpc>
                <a:spcPct val="130000"/>
              </a:lnSpc>
            </a:pPr>
            <a:r>
              <a:rPr lang="en-US" sz="2500" b="1" dirty="0"/>
              <a:t>P</a:t>
            </a:r>
            <a:r>
              <a:rPr lang="en-US" sz="2500" dirty="0"/>
              <a:t>[no fail before x] = </a:t>
            </a:r>
          </a:p>
          <a:p>
            <a:pPr>
              <a:lnSpc>
                <a:spcPct val="130000"/>
              </a:lnSpc>
            </a:pPr>
            <a:r>
              <a:rPr lang="en-US" sz="2500" b="1" dirty="0"/>
              <a:t>P</a:t>
            </a:r>
            <a:r>
              <a:rPr lang="en-US" sz="2500" dirty="0"/>
              <a:t>[X &gt; x] = </a:t>
            </a:r>
            <a:r>
              <a:rPr lang="el-GR" sz="2500" dirty="0"/>
              <a:t>e</a:t>
            </a:r>
            <a:r>
              <a:rPr lang="el-GR" sz="2500" baseline="30000" dirty="0"/>
              <a:t>−λx</a:t>
            </a:r>
            <a:endParaRPr lang="en-US" sz="2500" dirty="0"/>
          </a:p>
          <a:p>
            <a:pPr>
              <a:lnSpc>
                <a:spcPct val="130000"/>
              </a:lnSpc>
            </a:pPr>
            <a:endParaRPr lang="en-US" sz="2500" baseline="30000" dirty="0"/>
          </a:p>
          <a:p>
            <a:pPr>
              <a:lnSpc>
                <a:spcPct val="130000"/>
              </a:lnSpc>
            </a:pPr>
            <a:r>
              <a:rPr lang="en-US" sz="2500" dirty="0">
                <a:solidFill>
                  <a:srgbClr val="0000FF"/>
                </a:solidFill>
              </a:rPr>
              <a:t>PDF</a:t>
            </a:r>
          </a:p>
          <a:p>
            <a:pPr>
              <a:lnSpc>
                <a:spcPct val="130000"/>
              </a:lnSpc>
            </a:pPr>
            <a:r>
              <a:rPr lang="en-US" sz="2500" dirty="0"/>
              <a:t>f(x) = F’(x) = </a:t>
            </a:r>
            <a:r>
              <a:rPr lang="el-GR" sz="2500" dirty="0"/>
              <a:t>λe</a:t>
            </a:r>
            <a:r>
              <a:rPr lang="el-GR" sz="2500" baseline="30000" dirty="0"/>
              <a:t>−λx</a:t>
            </a:r>
            <a:endParaRPr lang="en-US" sz="2500" baseline="30000" dirty="0"/>
          </a:p>
        </p:txBody>
      </p:sp>
      <p:pic>
        <p:nvPicPr>
          <p:cNvPr id="6" name="Picture 5" descr="ManyDi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724" y="2348883"/>
            <a:ext cx="6702497" cy="239119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lIns="95785" tIns="47892" rIns="95785" bIns="4789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300" dirty="0"/>
              <a:t>Who is afraid of </a:t>
            </a:r>
          </a:p>
          <a:p>
            <a:pPr algn="ctr">
              <a:lnSpc>
                <a:spcPct val="120000"/>
              </a:lnSpc>
            </a:pPr>
            <a:r>
              <a:rPr lang="en-US" sz="6300" dirty="0"/>
              <a:t>probability theory</a:t>
            </a:r>
            <a:r>
              <a:rPr lang="en-US" sz="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5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45845-38AD-2F40-9D6F-FD8D83E4D888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6" y="2852936"/>
            <a:ext cx="5888567" cy="356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488" y="1268786"/>
            <a:ext cx="9361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to determine system reliability?</a:t>
            </a:r>
          </a:p>
          <a:p>
            <a:r>
              <a:rPr lang="en-US" sz="2000" dirty="0"/>
              <a:t>= probability of no failure during mission time</a:t>
            </a:r>
          </a:p>
        </p:txBody>
      </p:sp>
    </p:spTree>
    <p:extLst>
      <p:ext uri="{BB962C8B-B14F-4D97-AF65-F5344CB8AC3E}">
        <p14:creationId xmlns:p14="http://schemas.microsoft.com/office/powerpoint/2010/main" val="1621330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6982436" y="4221535"/>
            <a:ext cx="2183061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3548850" y="4293096"/>
            <a:ext cx="390042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3548844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2534731" y="3069335"/>
            <a:ext cx="1014113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187026" y="1700485"/>
            <a:ext cx="1560173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8" y="116632"/>
            <a:ext cx="9711659" cy="525462"/>
          </a:xfrm>
        </p:spPr>
        <p:txBody>
          <a:bodyPr/>
          <a:lstStyle/>
          <a:p>
            <a:r>
              <a:rPr lang="en-US" dirty="0"/>
              <a:t>Quiz question #1: </a:t>
            </a:r>
            <a:r>
              <a:rPr lang="en-US" dirty="0">
                <a:solidFill>
                  <a:schemeClr val="tx1"/>
                </a:solidFill>
              </a:rPr>
              <a:t>determine unreliability / failure probability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626853" y="1628479"/>
            <a:ext cx="1340120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5655077" y="4293542"/>
            <a:ext cx="1169913" cy="35959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435165" y="4221535"/>
            <a:ext cx="469234" cy="50361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904399" y="4221587"/>
            <a:ext cx="781780" cy="719311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982414" y="4221535"/>
            <a:ext cx="1324965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328933" y="3068960"/>
            <a:ext cx="2496277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4772472" y="1220994"/>
            <a:ext cx="504825" cy="455745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456752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903217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12926" y="902875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road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trip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6508595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73774" y="2337137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car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421081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13872" y="4653189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tire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+mn-lt"/>
              </a:rPr>
              <a:t>1</a:t>
            </a:r>
            <a:endParaRPr lang="en-US" sz="1600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357185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071967" y="4653189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2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15251" y="5013229"/>
            <a:ext cx="39039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084925" y="4653189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3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8151384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022211" y="4653189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4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931471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8839416" y="4653189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spare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5400000" flipV="1">
            <a:off x="6665794" y="3964103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2/5</a:t>
            </a: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3232231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68690" y="2343035"/>
            <a:ext cx="8379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 err="1">
                <a:latin typeface="+mn-lt"/>
              </a:rPr>
              <a:t>phone</a:t>
            </a:r>
            <a:endParaRPr lang="en-US" b="1" dirty="0">
              <a:latin typeface="+mn-lt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293817" y="3954057"/>
            <a:ext cx="432048" cy="390046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+mn-lt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165554" y="3645030"/>
            <a:ext cx="825167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latin typeface="+mn-lt"/>
              </a:rPr>
              <a:t>power</a:t>
            </a:r>
            <a:endParaRPr lang="en-US" b="1" dirty="0">
              <a:latin typeface="+mn-lt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3080794" y="4365104"/>
            <a:ext cx="312035" cy="360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782870" y="5013176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83785" y="4653189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+mn-lt"/>
              </a:rPr>
              <a:t>engine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336205" y="4653189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battery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615409" y="3573016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tires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856685" y="3933056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1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57008" y="3645030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latin typeface="+mn-lt"/>
              </a:rPr>
              <a:t>connection</a:t>
            </a:r>
            <a:endParaRPr lang="en-US" dirty="0">
              <a:latin typeface="+mn-lt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24808" y="3645030"/>
            <a:ext cx="792088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/>
              <a:t>p</a:t>
            </a:r>
            <a:r>
              <a:rPr lang="en-US" b="1" baseline="-25000" dirty="0"/>
              <a:t>2</a:t>
            </a:r>
            <a:r>
              <a:rPr lang="en-US" b="1" dirty="0"/>
              <a:t>p</a:t>
            </a:r>
            <a:r>
              <a:rPr lang="en-US" b="1" baseline="-25000" dirty="0"/>
              <a:t>3</a:t>
            </a:r>
            <a:endParaRPr lang="en-US" b="1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432727" y="2348932"/>
            <a:ext cx="2232247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/>
              <a:t>p</a:t>
            </a:r>
            <a:r>
              <a:rPr lang="en-US" b="1" baseline="-25000" dirty="0"/>
              <a:t>1</a:t>
            </a:r>
            <a:r>
              <a:rPr lang="en-US" b="1" dirty="0"/>
              <a:t> + p</a:t>
            </a:r>
            <a:r>
              <a:rPr lang="en-US" b="1" baseline="-25000" dirty="0"/>
              <a:t>2</a:t>
            </a:r>
            <a:r>
              <a:rPr lang="en-US" b="1" dirty="0"/>
              <a:t>p</a:t>
            </a:r>
            <a:r>
              <a:rPr lang="en-US" b="1" baseline="-25000" dirty="0"/>
              <a:t>3 </a:t>
            </a:r>
            <a:r>
              <a:rPr lang="en-US" b="1" dirty="0"/>
              <a:t> - p</a:t>
            </a:r>
            <a:r>
              <a:rPr lang="en-US" b="1" baseline="-25000" dirty="0"/>
              <a:t>1</a:t>
            </a:r>
            <a:r>
              <a:rPr lang="en-US" b="1" dirty="0"/>
              <a:t>p</a:t>
            </a:r>
            <a:r>
              <a:rPr lang="en-US" b="1" baseline="-25000" dirty="0"/>
              <a:t>2</a:t>
            </a:r>
            <a:r>
              <a:rPr lang="en-US" b="1" dirty="0"/>
              <a:t>p</a:t>
            </a:r>
            <a:r>
              <a:rPr lang="en-US" b="1" baseline="-25000" dirty="0"/>
              <a:t>3</a:t>
            </a:r>
            <a:endParaRPr lang="en-US" b="1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520953" y="5445276"/>
            <a:ext cx="3794868" cy="402291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[A v B ] = </a:t>
            </a: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[A] + </a:t>
            </a: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[B] – P[A&amp;B]</a:t>
            </a:r>
            <a:endParaRPr lang="en-US" sz="2000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72480" y="5619049"/>
            <a:ext cx="3959050" cy="402291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[A &amp; B ] = </a:t>
            </a: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[A] </a:t>
            </a: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[B],  A, B  </a:t>
            </a:r>
            <a:r>
              <a:rPr lang="nl-NL" sz="2000" dirty="0" err="1">
                <a:solidFill>
                  <a:srgbClr val="292A31"/>
                </a:solidFill>
                <a:latin typeface="+mn-lt"/>
              </a:rPr>
              <a:t>indep</a:t>
            </a:r>
            <a:endParaRPr lang="en-US" sz="2000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465168" y="3561543"/>
            <a:ext cx="27363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/>
              <a:t>1 – (1-p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30000" dirty="0"/>
              <a:t>5</a:t>
            </a:r>
            <a:r>
              <a:rPr lang="en-US" b="1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/>
              <a:t>p</a:t>
            </a:r>
            <a:r>
              <a:rPr lang="en-US" b="1" baseline="-25000" dirty="0"/>
              <a:t>4</a:t>
            </a:r>
            <a:r>
              <a:rPr lang="en-US" b="1" dirty="0"/>
              <a:t>(1-p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961112" y="2337433"/>
            <a:ext cx="3312368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/>
              <a:t>1 – (1-p</a:t>
            </a:r>
            <a:r>
              <a:rPr lang="en-US" b="1" baseline="-25000" dirty="0"/>
              <a:t>3</a:t>
            </a:r>
            <a:r>
              <a:rPr lang="en-US" b="1" dirty="0"/>
              <a:t>)((1-p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30000" dirty="0"/>
              <a:t>5</a:t>
            </a:r>
            <a:r>
              <a:rPr lang="en-US" b="1" dirty="0"/>
              <a:t> + 5p</a:t>
            </a:r>
            <a:r>
              <a:rPr lang="en-US" b="1" baseline="-25000" dirty="0"/>
              <a:t>4</a:t>
            </a:r>
            <a:r>
              <a:rPr lang="en-US" b="1" dirty="0"/>
              <a:t>(1-p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30000" dirty="0"/>
              <a:t>4</a:t>
            </a:r>
            <a:r>
              <a:rPr lang="en-US" b="1" dirty="0"/>
              <a:t>)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520952" y="6411137"/>
            <a:ext cx="4343320" cy="402291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[A ] = </a:t>
            </a: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[A | B]</a:t>
            </a:r>
            <a:r>
              <a:rPr lang="nl-NL" sz="2000" b="1" dirty="0">
                <a:solidFill>
                  <a:srgbClr val="292A31"/>
                </a:solidFill>
              </a:rPr>
              <a:t> P</a:t>
            </a:r>
            <a:r>
              <a:rPr lang="nl-NL" sz="2000" dirty="0">
                <a:solidFill>
                  <a:srgbClr val="292A31"/>
                </a:solidFill>
              </a:rPr>
              <a:t>[B] 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  +  </a:t>
            </a:r>
            <a:r>
              <a:rPr lang="nl-NL" sz="2000" b="1" dirty="0">
                <a:solidFill>
                  <a:srgbClr val="292A31"/>
                </a:solidFill>
                <a:latin typeface="+mn-lt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[A|B</a:t>
            </a:r>
            <a:r>
              <a:rPr lang="nl-NL" sz="1400" baseline="30000" dirty="0">
                <a:solidFill>
                  <a:srgbClr val="292A31"/>
                </a:solidFill>
                <a:latin typeface="+mn-lt"/>
              </a:rPr>
              <a:t>C</a:t>
            </a:r>
            <a:r>
              <a:rPr lang="nl-NL" sz="2000" dirty="0">
                <a:solidFill>
                  <a:srgbClr val="292A31"/>
                </a:solidFill>
                <a:latin typeface="+mn-lt"/>
              </a:rPr>
              <a:t>]</a:t>
            </a:r>
            <a:r>
              <a:rPr lang="nl-NL" sz="2000" b="1" dirty="0">
                <a:solidFill>
                  <a:srgbClr val="292A31"/>
                </a:solidFill>
              </a:rPr>
              <a:t> P</a:t>
            </a:r>
            <a:r>
              <a:rPr lang="nl-NL" sz="2000" dirty="0">
                <a:solidFill>
                  <a:srgbClr val="292A31"/>
                </a:solidFill>
              </a:rPr>
              <a:t>[B</a:t>
            </a:r>
            <a:r>
              <a:rPr lang="nl-NL" sz="1400" baseline="30000" dirty="0">
                <a:solidFill>
                  <a:srgbClr val="292A31"/>
                </a:solidFill>
              </a:rPr>
              <a:t>C</a:t>
            </a:r>
            <a:r>
              <a:rPr lang="nl-NL" sz="2000" dirty="0">
                <a:solidFill>
                  <a:srgbClr val="292A31"/>
                </a:solidFill>
              </a:rPr>
              <a:t>]</a:t>
            </a:r>
            <a:endParaRPr lang="en-US" sz="2000" dirty="0">
              <a:solidFill>
                <a:srgbClr val="292A31"/>
              </a:solidFill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24650" y="1329347"/>
            <a:ext cx="42741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??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720752" y="836712"/>
            <a:ext cx="4608512" cy="648512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/>
              <a:t>(p</a:t>
            </a:r>
            <a:r>
              <a:rPr lang="en-US" b="1" baseline="-25000" dirty="0"/>
              <a:t>1</a:t>
            </a:r>
            <a:r>
              <a:rPr lang="en-US" b="1" dirty="0"/>
              <a:t> + p</a:t>
            </a:r>
            <a:r>
              <a:rPr lang="en-US" b="1" baseline="-25000" dirty="0"/>
              <a:t>2</a:t>
            </a:r>
            <a:r>
              <a:rPr lang="en-US" b="1" dirty="0"/>
              <a:t> - p</a:t>
            </a:r>
            <a:r>
              <a:rPr lang="en-US" b="1" baseline="-25000" dirty="0"/>
              <a:t>1</a:t>
            </a:r>
            <a:r>
              <a:rPr lang="en-US" b="1" dirty="0"/>
              <a:t>p</a:t>
            </a:r>
            <a:r>
              <a:rPr lang="en-US" b="1" baseline="-25000" dirty="0"/>
              <a:t>2</a:t>
            </a:r>
            <a:r>
              <a:rPr lang="en-US" b="1" dirty="0"/>
              <a:t>)p</a:t>
            </a:r>
            <a:r>
              <a:rPr lang="en-US" b="1" baseline="-25000" dirty="0"/>
              <a:t>3 </a:t>
            </a:r>
            <a:r>
              <a:rPr lang="en-US" b="1" dirty="0"/>
              <a:t> + </a:t>
            </a:r>
          </a:p>
          <a:p>
            <a:pPr algn="ctr">
              <a:defRPr/>
            </a:pPr>
            <a:r>
              <a:rPr lang="en-US" b="1" dirty="0"/>
              <a:t>p</a:t>
            </a:r>
            <a:r>
              <a:rPr lang="en-US" b="1" baseline="-25000" dirty="0"/>
              <a:t>1</a:t>
            </a:r>
            <a:r>
              <a:rPr lang="en-US" b="1" dirty="0"/>
              <a:t>(1 – ((1-p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30000" dirty="0"/>
              <a:t>5</a:t>
            </a:r>
            <a:r>
              <a:rPr lang="en-US" b="1" dirty="0"/>
              <a:t> + 5p</a:t>
            </a:r>
            <a:r>
              <a:rPr lang="en-US" b="1" baseline="-25000" dirty="0"/>
              <a:t>4</a:t>
            </a:r>
            <a:r>
              <a:rPr lang="en-US" b="1" dirty="0"/>
              <a:t>(1-p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30000" dirty="0"/>
              <a:t>4</a:t>
            </a:r>
            <a:r>
              <a:rPr lang="en-US" b="1" dirty="0"/>
              <a:t>)(1-p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  <a:r>
              <a:rPr lang="en-US" b="1" baseline="-25000" dirty="0"/>
              <a:t> </a:t>
            </a:r>
            <a:endParaRPr lang="en-US" b="1" dirty="0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520959" y="5949332"/>
            <a:ext cx="2063775" cy="402291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000" b="1" dirty="0">
                <a:solidFill>
                  <a:srgbClr val="292A31"/>
                </a:solidFill>
              </a:rPr>
              <a:t> P</a:t>
            </a:r>
            <a:r>
              <a:rPr lang="nl-NL" sz="2000" dirty="0">
                <a:solidFill>
                  <a:srgbClr val="292A31"/>
                </a:solidFill>
              </a:rPr>
              <a:t>[B</a:t>
            </a:r>
            <a:r>
              <a:rPr lang="nl-NL" sz="1400" baseline="30000" dirty="0">
                <a:solidFill>
                  <a:srgbClr val="292A31"/>
                </a:solidFill>
              </a:rPr>
              <a:t>C</a:t>
            </a:r>
            <a:r>
              <a:rPr lang="nl-NL" sz="2000" dirty="0">
                <a:solidFill>
                  <a:srgbClr val="292A31"/>
                </a:solidFill>
              </a:rPr>
              <a:t>]  = 1 – </a:t>
            </a:r>
            <a:r>
              <a:rPr lang="nl-NL" sz="2000" b="1" dirty="0">
                <a:solidFill>
                  <a:srgbClr val="292A31"/>
                </a:solidFill>
              </a:rPr>
              <a:t>P</a:t>
            </a:r>
            <a:r>
              <a:rPr lang="nl-NL" sz="2000" dirty="0">
                <a:solidFill>
                  <a:srgbClr val="292A31"/>
                </a:solidFill>
              </a:rPr>
              <a:t>[B]</a:t>
            </a:r>
            <a:endParaRPr lang="en-US" sz="2000" dirty="0">
              <a:solidFill>
                <a:srgbClr val="292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36" grpId="0" autoUpdateAnimBg="0"/>
      <p:bldP spid="38" grpId="0" autoUpdateAnimBg="0"/>
      <p:bldP spid="40" grpId="0" autoUpdateAnimBg="0"/>
      <p:bldP spid="42" grpId="0" autoUpdateAnimBg="0"/>
      <p:bldP spid="44" grpId="0" autoUpdateAnimBg="0"/>
      <p:bldP spid="58" grpId="0" autoUpdateAnimBg="0"/>
      <p:bldP spid="45" grpId="0" uiExpand="1" build="p"/>
      <p:bldP spid="46" grpId="0" animBg="1"/>
      <p:bldP spid="48" grpId="0" animBg="1"/>
      <p:bldP spid="49" grpId="0" animBg="1"/>
      <p:bldP spid="50" grpId="0" animBg="1"/>
      <p:bldP spid="64" grpId="0" animBg="1"/>
      <p:bldP spid="65" grpId="0" animBg="1"/>
      <p:bldP spid="70" grpId="0" animBg="1"/>
      <p:bldP spid="72" grpId="0" animBg="1"/>
      <p:bldP spid="67" grpId="0" animBg="1"/>
      <p:bldP spid="7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up #1: </a:t>
            </a:r>
            <a:r>
              <a:rPr lang="en-US" dirty="0">
                <a:solidFill>
                  <a:schemeClr val="tx1"/>
                </a:solidFill>
              </a:rPr>
              <a:t>discard (higher order) products</a:t>
            </a:r>
            <a:endParaRPr lang="en-US" dirty="0"/>
          </a:p>
        </p:txBody>
      </p:sp>
      <p:sp>
        <p:nvSpPr>
          <p:cNvPr id="66" name="Line 50"/>
          <p:cNvSpPr>
            <a:spLocks noChangeShapeType="1"/>
          </p:cNvSpPr>
          <p:nvPr/>
        </p:nvSpPr>
        <p:spPr bwMode="auto">
          <a:xfrm>
            <a:off x="6982419" y="4221535"/>
            <a:ext cx="2183061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Line 2"/>
          <p:cNvSpPr>
            <a:spLocks noChangeShapeType="1"/>
          </p:cNvSpPr>
          <p:nvPr/>
        </p:nvSpPr>
        <p:spPr bwMode="auto">
          <a:xfrm>
            <a:off x="3548850" y="4293096"/>
            <a:ext cx="390042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 flipH="1" flipV="1">
            <a:off x="3548844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Line 7"/>
          <p:cNvSpPr>
            <a:spLocks noChangeShapeType="1"/>
          </p:cNvSpPr>
          <p:nvPr/>
        </p:nvSpPr>
        <p:spPr bwMode="auto">
          <a:xfrm flipV="1">
            <a:off x="2534731" y="3069303"/>
            <a:ext cx="1014113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 flipH="1" flipV="1">
            <a:off x="5187026" y="1700485"/>
            <a:ext cx="1560173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flipV="1">
            <a:off x="3626853" y="1628479"/>
            <a:ext cx="1340120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Line 2"/>
          <p:cNvSpPr>
            <a:spLocks noChangeShapeType="1"/>
          </p:cNvSpPr>
          <p:nvPr/>
        </p:nvSpPr>
        <p:spPr bwMode="auto">
          <a:xfrm flipH="1">
            <a:off x="5655077" y="4293542"/>
            <a:ext cx="1169913" cy="35959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 flipH="1">
            <a:off x="6435165" y="4221535"/>
            <a:ext cx="469234" cy="50361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Line 4"/>
          <p:cNvSpPr>
            <a:spLocks noChangeShapeType="1"/>
          </p:cNvSpPr>
          <p:nvPr/>
        </p:nvSpPr>
        <p:spPr bwMode="auto">
          <a:xfrm>
            <a:off x="6904399" y="4221555"/>
            <a:ext cx="781780" cy="719311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6982414" y="4221535"/>
            <a:ext cx="1324965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 flipV="1">
            <a:off x="4328933" y="3068960"/>
            <a:ext cx="2496277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AutoShape 10"/>
          <p:cNvSpPr>
            <a:spLocks noChangeArrowheads="1"/>
          </p:cNvSpPr>
          <p:nvPr/>
        </p:nvSpPr>
        <p:spPr bwMode="auto">
          <a:xfrm rot="16200000">
            <a:off x="4772455" y="1220978"/>
            <a:ext cx="504825" cy="455745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245673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2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 flipH="1" flipV="1">
            <a:off x="6903217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612904" y="902843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road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trip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85" name="AutoShape 20"/>
          <p:cNvSpPr>
            <a:spLocks noChangeArrowheads="1"/>
          </p:cNvSpPr>
          <p:nvPr/>
        </p:nvSpPr>
        <p:spPr bwMode="auto">
          <a:xfrm rot="5400000" flipV="1">
            <a:off x="6508578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573756" y="2337105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car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542106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213872" y="4653157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Arial"/>
              </a:rPr>
              <a:t>1</a:t>
            </a:r>
            <a:endParaRPr lang="en-US" sz="1600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357168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071967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2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7215251" y="5013197"/>
            <a:ext cx="39039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84925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3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8151367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8022211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4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893145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839416" y="4653157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spare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97" name="AutoShape 24"/>
          <p:cNvSpPr>
            <a:spLocks noChangeArrowheads="1"/>
          </p:cNvSpPr>
          <p:nvPr/>
        </p:nvSpPr>
        <p:spPr bwMode="auto">
          <a:xfrm rot="5400000" flipV="1">
            <a:off x="6665777" y="3964103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2/5</a:t>
            </a:r>
          </a:p>
        </p:txBody>
      </p:sp>
      <p:sp>
        <p:nvSpPr>
          <p:cNvPr id="98" name="AutoShape 20"/>
          <p:cNvSpPr>
            <a:spLocks noChangeArrowheads="1"/>
          </p:cNvSpPr>
          <p:nvPr/>
        </p:nvSpPr>
        <p:spPr bwMode="auto">
          <a:xfrm rot="5400000" flipV="1">
            <a:off x="3232214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168690" y="2343003"/>
            <a:ext cx="8379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 err="1">
                <a:solidFill>
                  <a:srgbClr val="000000"/>
                </a:solidFill>
                <a:latin typeface="Arial"/>
              </a:rPr>
              <a:t>phone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AutoShape 10"/>
          <p:cNvSpPr>
            <a:spLocks noChangeArrowheads="1"/>
          </p:cNvSpPr>
          <p:nvPr/>
        </p:nvSpPr>
        <p:spPr bwMode="auto">
          <a:xfrm rot="16200000">
            <a:off x="3293817" y="3954057"/>
            <a:ext cx="432048" cy="390046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165537" y="3645030"/>
            <a:ext cx="825167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000000"/>
                </a:solidFill>
                <a:latin typeface="Arial"/>
              </a:rPr>
              <a:t>power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Line 2"/>
          <p:cNvSpPr>
            <a:spLocks noChangeShapeType="1"/>
          </p:cNvSpPr>
          <p:nvPr/>
        </p:nvSpPr>
        <p:spPr bwMode="auto">
          <a:xfrm flipH="1">
            <a:off x="3080794" y="4365104"/>
            <a:ext cx="312035" cy="360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Oval 54"/>
          <p:cNvSpPr>
            <a:spLocks noChangeArrowheads="1"/>
          </p:cNvSpPr>
          <p:nvPr/>
        </p:nvSpPr>
        <p:spPr bwMode="auto">
          <a:xfrm>
            <a:off x="3782870" y="5013176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3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3583785" y="4653157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engine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2336182" y="4653157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battery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06" name="Rectangle 55"/>
          <p:cNvSpPr>
            <a:spLocks noChangeArrowheads="1"/>
          </p:cNvSpPr>
          <p:nvPr/>
        </p:nvSpPr>
        <p:spPr bwMode="auto">
          <a:xfrm>
            <a:off x="6615409" y="3573016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tires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1856667" y="3933056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1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356984" y="3645030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000000"/>
                </a:solidFill>
                <a:latin typeface="Arial"/>
              </a:rPr>
              <a:t>connection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224808" y="3645030"/>
            <a:ext cx="792088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2432727" y="2348900"/>
            <a:ext cx="2232247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 + 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000000"/>
                </a:solidFill>
              </a:rPr>
              <a:t> -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6465168" y="3561543"/>
            <a:ext cx="27363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 – 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5961112" y="2337417"/>
            <a:ext cx="3312368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 – (1-p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)((1-p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4824650" y="1329315"/>
            <a:ext cx="42741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Arial"/>
              </a:rPr>
              <a:t>??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20752" y="836712"/>
            <a:ext cx="4608512" cy="648512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(p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 + 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-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)p</a:t>
            </a:r>
            <a:r>
              <a:rPr lang="en-US" b="1" baseline="-25000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000000"/>
                </a:solidFill>
              </a:rPr>
              <a:t> +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(1 – ((1-p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))(1-p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856656" y="2780928"/>
            <a:ext cx="1440160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+p</a:t>
            </a:r>
            <a:r>
              <a:rPr lang="en-US" b="1" baseline="-25000" dirty="0">
                <a:solidFill>
                  <a:srgbClr val="000000"/>
                </a:solidFill>
              </a:rPr>
              <a:t>2 </a:t>
            </a:r>
            <a:r>
              <a:rPr lang="en-US" b="1" dirty="0">
                <a:solidFill>
                  <a:srgbClr val="000000"/>
                </a:solidFill>
              </a:rPr>
              <a:t>-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272480" y="5517357"/>
            <a:ext cx="366641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Case 1: </a:t>
            </a:r>
            <a:r>
              <a:rPr lang="en-US" dirty="0">
                <a:solidFill>
                  <a:srgbClr val="000000"/>
                </a:solidFill>
              </a:rPr>
              <a:t>engine fails; p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=1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5817096" y="2924944"/>
            <a:ext cx="504056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432720" y="1545319"/>
            <a:ext cx="201622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(p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+p</a:t>
            </a:r>
            <a:r>
              <a:rPr lang="en-US" b="1" baseline="-25000" dirty="0">
                <a:solidFill>
                  <a:srgbClr val="000000"/>
                </a:solidFill>
              </a:rPr>
              <a:t>2 </a:t>
            </a:r>
            <a:r>
              <a:rPr lang="en-US" b="1" dirty="0">
                <a:solidFill>
                  <a:srgbClr val="000000"/>
                </a:solidFill>
              </a:rPr>
              <a:t>-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)p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72480" y="5949280"/>
            <a:ext cx="3666412" cy="371513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Case 2: </a:t>
            </a:r>
            <a:r>
              <a:rPr lang="en-US" dirty="0">
                <a:solidFill>
                  <a:srgbClr val="000000"/>
                </a:solidFill>
              </a:rPr>
              <a:t>engine does not fail; p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=0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800872" y="2852936"/>
            <a:ext cx="432048" cy="371513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537176" y="2924944"/>
            <a:ext cx="2736304" cy="371513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 – ((1-p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745088" y="1545319"/>
            <a:ext cx="4032448" cy="371513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(1 – ((1-p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)) (1-p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642128" y="5949280"/>
            <a:ext cx="4343320" cy="402291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000" b="1" dirty="0">
                <a:solidFill>
                  <a:srgbClr val="292A31"/>
                </a:solidFill>
                <a:latin typeface="Arial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Arial"/>
              </a:rPr>
              <a:t>[A ] = </a:t>
            </a:r>
            <a:r>
              <a:rPr lang="nl-NL" sz="2000" b="1" dirty="0">
                <a:solidFill>
                  <a:srgbClr val="292A31"/>
                </a:solidFill>
                <a:latin typeface="Arial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Arial"/>
              </a:rPr>
              <a:t>[A | B]</a:t>
            </a:r>
            <a:r>
              <a:rPr lang="nl-NL" sz="2000" b="1" dirty="0">
                <a:solidFill>
                  <a:srgbClr val="292A31"/>
                </a:solidFill>
              </a:rPr>
              <a:t> P</a:t>
            </a:r>
            <a:r>
              <a:rPr lang="nl-NL" sz="2000" dirty="0">
                <a:solidFill>
                  <a:srgbClr val="292A31"/>
                </a:solidFill>
              </a:rPr>
              <a:t>[B] </a:t>
            </a:r>
            <a:r>
              <a:rPr lang="nl-NL" sz="2000" dirty="0">
                <a:solidFill>
                  <a:srgbClr val="292A31"/>
                </a:solidFill>
                <a:latin typeface="Arial"/>
              </a:rPr>
              <a:t>  +  </a:t>
            </a:r>
            <a:r>
              <a:rPr lang="nl-NL" sz="2000" b="1" dirty="0">
                <a:solidFill>
                  <a:srgbClr val="292A31"/>
                </a:solidFill>
                <a:latin typeface="Arial"/>
              </a:rPr>
              <a:t>P</a:t>
            </a:r>
            <a:r>
              <a:rPr lang="nl-NL" sz="2000" dirty="0">
                <a:solidFill>
                  <a:srgbClr val="292A31"/>
                </a:solidFill>
                <a:latin typeface="Arial"/>
              </a:rPr>
              <a:t>[A|B</a:t>
            </a:r>
            <a:r>
              <a:rPr lang="nl-NL" sz="1400" baseline="30000" dirty="0">
                <a:solidFill>
                  <a:srgbClr val="292A31"/>
                </a:solidFill>
                <a:latin typeface="Arial"/>
              </a:rPr>
              <a:t>C</a:t>
            </a:r>
            <a:r>
              <a:rPr lang="nl-NL" sz="2000" dirty="0">
                <a:solidFill>
                  <a:srgbClr val="292A31"/>
                </a:solidFill>
                <a:latin typeface="Arial"/>
              </a:rPr>
              <a:t>]</a:t>
            </a:r>
            <a:r>
              <a:rPr lang="nl-NL" sz="2000" b="1" dirty="0">
                <a:solidFill>
                  <a:srgbClr val="292A31"/>
                </a:solidFill>
              </a:rPr>
              <a:t> P</a:t>
            </a:r>
            <a:r>
              <a:rPr lang="nl-NL" sz="2000" dirty="0">
                <a:solidFill>
                  <a:srgbClr val="292A31"/>
                </a:solidFill>
              </a:rPr>
              <a:t>[B</a:t>
            </a:r>
            <a:r>
              <a:rPr lang="nl-NL" sz="1400" baseline="30000" dirty="0">
                <a:solidFill>
                  <a:srgbClr val="292A31"/>
                </a:solidFill>
              </a:rPr>
              <a:t>C</a:t>
            </a:r>
            <a:r>
              <a:rPr lang="nl-NL" sz="2000" dirty="0">
                <a:solidFill>
                  <a:srgbClr val="292A31"/>
                </a:solidFill>
              </a:rPr>
              <a:t>]</a:t>
            </a:r>
            <a:endParaRPr lang="en-US" sz="2000" dirty="0">
              <a:solidFill>
                <a:srgbClr val="292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8" grpId="0" animBg="1"/>
      <p:bldP spid="119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45845-38AD-2F40-9D6F-FD8D83E4D888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6" y="2852936"/>
            <a:ext cx="5888567" cy="356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488" y="1268760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Find 3 ways to speed up this computation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468" y="116632"/>
            <a:ext cx="9711659" cy="5254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/>
              <a:t>Quiz question #2: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the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Disregard higher order products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minimal cut sets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Combine 1 &amp; 2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BDDs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244" y="5229252"/>
            <a:ext cx="2532282" cy="1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74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up #1: </a:t>
            </a:r>
            <a:r>
              <a:rPr lang="en-US" dirty="0">
                <a:solidFill>
                  <a:schemeClr val="tx1"/>
                </a:solidFill>
              </a:rPr>
              <a:t>discard (higher order) products</a:t>
            </a:r>
            <a:endParaRPr lang="en-US" dirty="0"/>
          </a:p>
        </p:txBody>
      </p:sp>
      <p:sp>
        <p:nvSpPr>
          <p:cNvPr id="66" name="Line 50"/>
          <p:cNvSpPr>
            <a:spLocks noChangeShapeType="1"/>
          </p:cNvSpPr>
          <p:nvPr/>
        </p:nvSpPr>
        <p:spPr bwMode="auto">
          <a:xfrm>
            <a:off x="6982419" y="4221535"/>
            <a:ext cx="2183061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Line 2"/>
          <p:cNvSpPr>
            <a:spLocks noChangeShapeType="1"/>
          </p:cNvSpPr>
          <p:nvPr/>
        </p:nvSpPr>
        <p:spPr bwMode="auto">
          <a:xfrm>
            <a:off x="3548850" y="4293096"/>
            <a:ext cx="390042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 flipH="1" flipV="1">
            <a:off x="3548844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Line 7"/>
          <p:cNvSpPr>
            <a:spLocks noChangeShapeType="1"/>
          </p:cNvSpPr>
          <p:nvPr/>
        </p:nvSpPr>
        <p:spPr bwMode="auto">
          <a:xfrm flipV="1">
            <a:off x="2534731" y="3069303"/>
            <a:ext cx="1014113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 flipH="1" flipV="1">
            <a:off x="5187026" y="1700485"/>
            <a:ext cx="1560173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flipV="1">
            <a:off x="3626853" y="1628479"/>
            <a:ext cx="1340120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Line 2"/>
          <p:cNvSpPr>
            <a:spLocks noChangeShapeType="1"/>
          </p:cNvSpPr>
          <p:nvPr/>
        </p:nvSpPr>
        <p:spPr bwMode="auto">
          <a:xfrm flipH="1">
            <a:off x="5655077" y="4293542"/>
            <a:ext cx="1169913" cy="35959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 flipH="1">
            <a:off x="6435165" y="4221535"/>
            <a:ext cx="469234" cy="50361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Line 4"/>
          <p:cNvSpPr>
            <a:spLocks noChangeShapeType="1"/>
          </p:cNvSpPr>
          <p:nvPr/>
        </p:nvSpPr>
        <p:spPr bwMode="auto">
          <a:xfrm>
            <a:off x="6904399" y="4221555"/>
            <a:ext cx="781780" cy="719311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6982414" y="4221535"/>
            <a:ext cx="1324965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 flipV="1">
            <a:off x="4328933" y="3068960"/>
            <a:ext cx="2496277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AutoShape 10"/>
          <p:cNvSpPr>
            <a:spLocks noChangeArrowheads="1"/>
          </p:cNvSpPr>
          <p:nvPr/>
        </p:nvSpPr>
        <p:spPr bwMode="auto">
          <a:xfrm rot="16200000">
            <a:off x="4772455" y="1220978"/>
            <a:ext cx="504825" cy="455745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245673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2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 flipH="1" flipV="1">
            <a:off x="6903217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612904" y="902843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road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trip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85" name="AutoShape 20"/>
          <p:cNvSpPr>
            <a:spLocks noChangeArrowheads="1"/>
          </p:cNvSpPr>
          <p:nvPr/>
        </p:nvSpPr>
        <p:spPr bwMode="auto">
          <a:xfrm rot="5400000" flipV="1">
            <a:off x="6508578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573756" y="2337105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car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542106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213872" y="4653157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Arial"/>
              </a:rPr>
              <a:t>1</a:t>
            </a:r>
            <a:endParaRPr lang="en-US" sz="1600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357168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071967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2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7215251" y="5013197"/>
            <a:ext cx="39039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84925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3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8151367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8022211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4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893145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839416" y="4653157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spare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97" name="AutoShape 24"/>
          <p:cNvSpPr>
            <a:spLocks noChangeArrowheads="1"/>
          </p:cNvSpPr>
          <p:nvPr/>
        </p:nvSpPr>
        <p:spPr bwMode="auto">
          <a:xfrm rot="5400000" flipV="1">
            <a:off x="6665777" y="3964103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2/5</a:t>
            </a:r>
          </a:p>
        </p:txBody>
      </p:sp>
      <p:sp>
        <p:nvSpPr>
          <p:cNvPr id="98" name="AutoShape 20"/>
          <p:cNvSpPr>
            <a:spLocks noChangeArrowheads="1"/>
          </p:cNvSpPr>
          <p:nvPr/>
        </p:nvSpPr>
        <p:spPr bwMode="auto">
          <a:xfrm rot="5400000" flipV="1">
            <a:off x="3232214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168690" y="2343003"/>
            <a:ext cx="8379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 err="1">
                <a:solidFill>
                  <a:srgbClr val="000000"/>
                </a:solidFill>
                <a:latin typeface="Arial"/>
              </a:rPr>
              <a:t>phone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AutoShape 10"/>
          <p:cNvSpPr>
            <a:spLocks noChangeArrowheads="1"/>
          </p:cNvSpPr>
          <p:nvPr/>
        </p:nvSpPr>
        <p:spPr bwMode="auto">
          <a:xfrm rot="16200000">
            <a:off x="3293817" y="3954057"/>
            <a:ext cx="432048" cy="390046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165537" y="3645030"/>
            <a:ext cx="825167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000000"/>
                </a:solidFill>
                <a:latin typeface="Arial"/>
              </a:rPr>
              <a:t>power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Line 2"/>
          <p:cNvSpPr>
            <a:spLocks noChangeShapeType="1"/>
          </p:cNvSpPr>
          <p:nvPr/>
        </p:nvSpPr>
        <p:spPr bwMode="auto">
          <a:xfrm flipH="1">
            <a:off x="3080794" y="4365104"/>
            <a:ext cx="312035" cy="360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Oval 54"/>
          <p:cNvSpPr>
            <a:spLocks noChangeArrowheads="1"/>
          </p:cNvSpPr>
          <p:nvPr/>
        </p:nvSpPr>
        <p:spPr bwMode="auto">
          <a:xfrm>
            <a:off x="3782870" y="5013176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3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3583785" y="4653157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engine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2336182" y="4653157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battery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06" name="Rectangle 55"/>
          <p:cNvSpPr>
            <a:spLocks noChangeArrowheads="1"/>
          </p:cNvSpPr>
          <p:nvPr/>
        </p:nvSpPr>
        <p:spPr bwMode="auto">
          <a:xfrm>
            <a:off x="6615409" y="3573016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tires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1856667" y="3933056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1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356984" y="3645030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000000"/>
                </a:solidFill>
                <a:latin typeface="Arial"/>
              </a:rPr>
              <a:t>connection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224808" y="3645030"/>
            <a:ext cx="792088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2432727" y="2348900"/>
            <a:ext cx="2232247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 + 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000000"/>
                </a:solidFill>
              </a:rPr>
              <a:t> -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6465168" y="3561543"/>
            <a:ext cx="27363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 – 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5961112" y="2337417"/>
            <a:ext cx="3312368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 – (1-p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)((1-p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4824650" y="1329315"/>
            <a:ext cx="42741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Arial"/>
              </a:rPr>
              <a:t>??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20752" y="836712"/>
            <a:ext cx="4608512" cy="648512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(p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 + 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-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)p</a:t>
            </a:r>
            <a:r>
              <a:rPr lang="en-US" b="1" baseline="-25000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000000"/>
                </a:solidFill>
              </a:rPr>
              <a:t> +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(1 – ((1-p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)(1-p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656855" y="3573016"/>
            <a:ext cx="432049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376936" y="2276892"/>
            <a:ext cx="504056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7689304" y="4005064"/>
            <a:ext cx="1800200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– 5p</a:t>
            </a:r>
            <a:r>
              <a:rPr lang="en-US" b="1" baseline="-25000" dirty="0">
                <a:solidFill>
                  <a:srgbClr val="000000"/>
                </a:solidFill>
              </a:rPr>
              <a:t>4 </a:t>
            </a:r>
            <a:r>
              <a:rPr lang="en-US" b="1" dirty="0">
                <a:solidFill>
                  <a:srgbClr val="000000"/>
                </a:solidFill>
              </a:rPr>
              <a:t> = 0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704530" y="5517252"/>
            <a:ext cx="27363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 – 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&lt;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6897216" y="2636932"/>
            <a:ext cx="504056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5385049" y="1484805"/>
            <a:ext cx="93610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+ 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7" grpId="0" animBg="1"/>
      <p:bldP spid="115" grpId="0" animBg="1"/>
      <p:bldP spid="116" grpId="0" animBg="1"/>
      <p:bldP spid="117" grpId="0" animBg="1"/>
      <p:bldP spid="119" grpId="0" animBg="1"/>
      <p:bldP spid="1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4348" y="116632"/>
            <a:ext cx="9517327" cy="525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>
                <a:latin typeface="Arial Narrow"/>
              </a:rPr>
              <a:t>Speed up #2 &amp; 3: </a:t>
            </a:r>
            <a:r>
              <a:rPr lang="en-US">
                <a:solidFill>
                  <a:srgbClr val="000000"/>
                </a:solidFill>
                <a:latin typeface="Arial Narrow"/>
              </a:rPr>
              <a:t>Using cut sets</a:t>
            </a:r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>
            <a:off x="4849338" y="5517349"/>
            <a:ext cx="2183061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960302" y="5588910"/>
            <a:ext cx="390042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1960293" y="4365097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946181" y="4365117"/>
            <a:ext cx="1014113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3598482" y="2996312"/>
            <a:ext cx="1066493" cy="64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2038302" y="2924307"/>
            <a:ext cx="1340120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H="1">
            <a:off x="3521997" y="5589356"/>
            <a:ext cx="1169913" cy="35959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4302085" y="5517349"/>
            <a:ext cx="469234" cy="50361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771320" y="5517369"/>
            <a:ext cx="781780" cy="719311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849339" y="5517349"/>
            <a:ext cx="1324965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740383" y="4437112"/>
            <a:ext cx="1852578" cy="1583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6200000">
            <a:off x="3183903" y="2516792"/>
            <a:ext cx="504825" cy="455745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68184" y="6309011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2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4770137" y="4292766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24352" y="2198657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road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trip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5400000" flipV="1">
            <a:off x="4375497" y="4087028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440676" y="3632907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car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287983" y="6309011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80792" y="5948971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Arial"/>
              </a:rPr>
              <a:t>1</a:t>
            </a:r>
            <a:endParaRPr lang="en-US" sz="1600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224087" y="6309011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38887" y="594897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2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082171" y="6309011"/>
            <a:ext cx="39039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951845" y="594897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3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018287" y="6309011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889131" y="594897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4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798373" y="6309011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706337" y="5948971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spare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 rot="5400000" flipV="1">
            <a:off x="4532697" y="5259917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2/5</a:t>
            </a: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 rot="5400000" flipV="1">
            <a:off x="1643662" y="4087028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80141" y="3638811"/>
            <a:ext cx="8379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 err="1">
                <a:solidFill>
                  <a:srgbClr val="000000"/>
                </a:solidFill>
                <a:latin typeface="Arial"/>
              </a:rPr>
              <a:t>phone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 rot="16200000">
            <a:off x="1705266" y="5249871"/>
            <a:ext cx="432048" cy="390046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76985" y="4940858"/>
            <a:ext cx="825167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000000"/>
                </a:solidFill>
                <a:latin typeface="Arial"/>
              </a:rPr>
              <a:t>power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 flipH="1">
            <a:off x="1492246" y="5660918"/>
            <a:ext cx="312035" cy="360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val 54"/>
          <p:cNvSpPr>
            <a:spLocks noChangeArrowheads="1"/>
          </p:cNvSpPr>
          <p:nvPr/>
        </p:nvSpPr>
        <p:spPr bwMode="auto">
          <a:xfrm>
            <a:off x="2194319" y="6308990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3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95234" y="5948971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engine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7629" y="5948971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battery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4482329" y="4868844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tires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68117" y="5228884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1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34704" y="4940858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000000"/>
                </a:solidFill>
                <a:latin typeface="Arial"/>
              </a:rPr>
              <a:t>connection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04530" y="2132526"/>
            <a:ext cx="4608512" cy="648512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(p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 + 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-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)p</a:t>
            </a:r>
            <a:r>
              <a:rPr lang="en-US" b="1" baseline="-25000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000000"/>
                </a:solidFill>
              </a:rPr>
              <a:t> +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(1 – ((1-p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)(1-p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49670"/>
              </p:ext>
            </p:extLst>
          </p:nvPr>
        </p:nvGraphicFramePr>
        <p:xfrm>
          <a:off x="5817100" y="200248"/>
          <a:ext cx="3903984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 cut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connection, 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battery,</a:t>
                      </a:r>
                      <a:r>
                        <a:rPr lang="en-US" baseline="0" dirty="0"/>
                        <a:t> 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2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connection, t1,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connection, t1, 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 t1, 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 t1,</a:t>
                      </a:r>
                      <a:r>
                        <a:rPr lang="en-US" baseline="0" dirty="0"/>
                        <a:t> spare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 t2, 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 t2,</a:t>
                      </a:r>
                      <a:r>
                        <a:rPr lang="en-US" baseline="0" dirty="0"/>
                        <a:t> 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 t2,</a:t>
                      </a:r>
                      <a:r>
                        <a:rPr lang="en-US" baseline="0" dirty="0"/>
                        <a:t> spare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 t3, 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 t3, spare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 t4,</a:t>
                      </a:r>
                      <a:r>
                        <a:rPr lang="en-US" baseline="0" dirty="0"/>
                        <a:t> spare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*p</a:t>
                      </a:r>
                      <a:r>
                        <a:rPr lang="en-US" b="1" baseline="-25000" dirty="0"/>
                        <a:t>3  </a:t>
                      </a:r>
                      <a:r>
                        <a:rPr lang="en-US" b="1" baseline="0" dirty="0"/>
                        <a:t>+ </a:t>
                      </a: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2</a:t>
                      </a:r>
                      <a:r>
                        <a:rPr lang="en-US" b="1" dirty="0"/>
                        <a:t>*p</a:t>
                      </a:r>
                      <a:r>
                        <a:rPr lang="en-US" b="1" baseline="-25000" dirty="0"/>
                        <a:t>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/>
                        <a:t>+ 10*</a:t>
                      </a:r>
                      <a:r>
                        <a:rPr lang="en-US" b="1" baseline="-25000" dirty="0"/>
                        <a:t> </a:t>
                      </a:r>
                      <a:r>
                        <a:rPr lang="en-US" b="1" dirty="0"/>
                        <a:t>p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="1" dirty="0"/>
                        <a:t> * p</a:t>
                      </a:r>
                      <a:r>
                        <a:rPr lang="en-US" b="1" baseline="-25000" dirty="0"/>
                        <a:t>4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baseline="-250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46" name="Straight Connector 45"/>
          <p:cNvCxnSpPr/>
          <p:nvPr/>
        </p:nvCxnSpPr>
        <p:spPr>
          <a:xfrm>
            <a:off x="5601072" y="1484784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01072" y="1916832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01072" y="2276872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01072" y="2636912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16630" y="2996952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616630" y="3356992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16630" y="3717032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616630" y="4077072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616630" y="4509120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616630" y="4869160"/>
            <a:ext cx="4232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977341" y="5517232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77343" y="5919207"/>
            <a:ext cx="1736373" cy="646331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Note: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 , p</a:t>
            </a:r>
            <a:r>
              <a:rPr lang="en-US" b="1" baseline="-25000" dirty="0">
                <a:solidFill>
                  <a:srgbClr val="000000"/>
                </a:solidFill>
              </a:rPr>
              <a:t>4 </a:t>
            </a:r>
          </a:p>
          <a:p>
            <a:r>
              <a:rPr lang="en-US" b="1" dirty="0">
                <a:solidFill>
                  <a:srgbClr val="000000"/>
                </a:solidFill>
              </a:rPr>
              <a:t>should be low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2482" y="836712"/>
            <a:ext cx="419887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Under- or </a:t>
            </a:r>
            <a:r>
              <a:rPr lang="en-US" b="1" dirty="0" err="1">
                <a:solidFill>
                  <a:srgbClr val="000000"/>
                </a:solidFill>
              </a:rPr>
              <a:t>overapproximation</a:t>
            </a:r>
            <a:r>
              <a:rPr lang="en-US" b="1" dirty="0">
                <a:solidFill>
                  <a:srgbClr val="000000"/>
                </a:solidFill>
              </a:rPr>
              <a:t>? Why? 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0472" y="1340768"/>
            <a:ext cx="4253050" cy="1477328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P[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v C</a:t>
            </a:r>
            <a:r>
              <a:rPr lang="en-US" baseline="-25000" dirty="0">
                <a:solidFill>
                  <a:srgbClr val="000000"/>
                </a:solidFill>
              </a:rPr>
              <a:t>2 </a:t>
            </a:r>
            <a:r>
              <a:rPr lang="en-US" dirty="0">
                <a:solidFill>
                  <a:srgbClr val="000000"/>
                </a:solidFill>
              </a:rPr>
              <a:t>v C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] = </a:t>
            </a:r>
          </a:p>
          <a:p>
            <a:r>
              <a:rPr lang="en-US" b="1" dirty="0">
                <a:solidFill>
                  <a:srgbClr val="000000"/>
                </a:solidFill>
              </a:rPr>
              <a:t>P[C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] + P[C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]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+ P[C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]</a:t>
            </a:r>
          </a:p>
          <a:p>
            <a:r>
              <a:rPr lang="en-US" b="1" dirty="0">
                <a:solidFill>
                  <a:srgbClr val="000000"/>
                </a:solidFill>
              </a:rPr>
              <a:t> - P[C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]P[C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]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- P[C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]P[C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]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- P[C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]P[C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]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+ P[C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] P[C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] P[C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] ≤</a:t>
            </a:r>
          </a:p>
          <a:p>
            <a:r>
              <a:rPr lang="en-US" b="1" dirty="0">
                <a:solidFill>
                  <a:srgbClr val="000000"/>
                </a:solidFill>
              </a:rPr>
              <a:t> P[C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] + P[C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]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+ P[C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488" y="3140968"/>
            <a:ext cx="1903962" cy="369332"/>
          </a:xfrm>
          <a:prstGeom prst="rect">
            <a:avLst/>
          </a:prstGeom>
          <a:solidFill>
            <a:srgbClr val="FF99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Combine with #3</a:t>
            </a:r>
          </a:p>
        </p:txBody>
      </p:sp>
    </p:spTree>
    <p:extLst>
      <p:ext uri="{BB962C8B-B14F-4D97-AF65-F5344CB8AC3E}">
        <p14:creationId xmlns:p14="http://schemas.microsoft.com/office/powerpoint/2010/main" val="3932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87379" y="6236609"/>
            <a:ext cx="687917" cy="646339"/>
          </a:xfrm>
        </p:spPr>
        <p:txBody>
          <a:bodyPr/>
          <a:lstStyle/>
          <a:p>
            <a:pPr>
              <a:defRPr/>
            </a:pPr>
            <a:fld id="{E76CB4C1-30E1-0A4C-BF24-DFCD65D88418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672" y="1052736"/>
            <a:ext cx="162155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sensors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1112" y="908720"/>
            <a:ext cx="30592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object detection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4871" y="3140968"/>
            <a:ext cx="10512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GPS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545" y="2060848"/>
            <a:ext cx="12793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lasers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257" y="2060848"/>
            <a:ext cx="17355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3195" y="3861048"/>
            <a:ext cx="9182316" cy="1368152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5000" indent="-3778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Courier New"/>
              <a:buChar char="o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1688" indent="-2381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077913" indent="-2508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44613" indent="-255588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How to manage risks of (new) products &amp; services?  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/>
              </a:rPr>
              <a:t>Model risks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/>
              </a:rPr>
              <a:t>Analyze / prioritize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</a:rPr>
              <a:t>Take appropriate measures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3195" y="5373216"/>
            <a:ext cx="9182316" cy="1152128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5000" indent="-3778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Courier New"/>
              <a:buChar char="o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1688" indent="-2381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077913" indent="-2508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44613" indent="-255588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Design space: improve safety (&amp; security)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/>
              </a:rPr>
              <a:t>Better components | redundancy | fail-safe mechanisms | maintenance | testing | …. 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sym typeface="Wingdings"/>
              </a:rPr>
              <a:t> Make better and more informed decisions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5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up #2 &amp; 3: </a:t>
            </a:r>
            <a:r>
              <a:rPr lang="en-US" dirty="0">
                <a:solidFill>
                  <a:srgbClr val="000000"/>
                </a:solidFill>
              </a:rPr>
              <a:t>Using BDDs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3" y="981075"/>
            <a:ext cx="9435745" cy="55451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BDDs</a:t>
            </a:r>
          </a:p>
          <a:p>
            <a:r>
              <a:rPr lang="en-US" sz="2800" dirty="0"/>
              <a:t>Compact representation for Boolean functions f(x</a:t>
            </a:r>
            <a:r>
              <a:rPr lang="en-US" sz="2800" baseline="-25000" dirty="0"/>
              <a:t>1</a:t>
            </a:r>
            <a:r>
              <a:rPr lang="en-US" sz="2800" dirty="0"/>
              <a:t>,x</a:t>
            </a:r>
            <a:r>
              <a:rPr lang="en-US" sz="2800" baseline="-25000" dirty="0"/>
              <a:t>2</a:t>
            </a:r>
            <a:r>
              <a:rPr lang="en-US" sz="2800" dirty="0"/>
              <a:t>,….,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)</a:t>
            </a:r>
          </a:p>
          <a:p>
            <a:pPr lvl="1"/>
            <a:r>
              <a:rPr lang="en-US" sz="2400" dirty="0" err="1"/>
              <a:t>eg</a:t>
            </a:r>
            <a:r>
              <a:rPr lang="en-US" sz="2400" dirty="0"/>
              <a:t> the structure function of a FT</a:t>
            </a:r>
          </a:p>
          <a:p>
            <a:r>
              <a:rPr lang="en-US" sz="2800" dirty="0"/>
              <a:t>Heavily used in model checking</a:t>
            </a:r>
          </a:p>
          <a:p>
            <a:pPr lvl="1"/>
            <a:r>
              <a:rPr lang="en-US" sz="2400" dirty="0"/>
              <a:t>(</a:t>
            </a:r>
            <a:r>
              <a:rPr lang="en-US" sz="2400" dirty="0" err="1"/>
              <a:t>intial</a:t>
            </a:r>
            <a:r>
              <a:rPr lang="en-US" sz="2400" dirty="0"/>
              <a:t>) condition</a:t>
            </a:r>
          </a:p>
          <a:p>
            <a:pPr lvl="1"/>
            <a:r>
              <a:rPr lang="en-US" sz="2400" dirty="0"/>
              <a:t>(reachable) state space</a:t>
            </a:r>
          </a:p>
          <a:p>
            <a:r>
              <a:rPr lang="en-US" sz="2800" dirty="0"/>
              <a:t>Based on Shannon expansion / pivotal decomposition</a:t>
            </a:r>
          </a:p>
          <a:p>
            <a:pPr lvl="1"/>
            <a:r>
              <a:rPr lang="en-US" sz="2400" dirty="0"/>
              <a:t>f(x</a:t>
            </a:r>
            <a:r>
              <a:rPr lang="en-US" sz="2400" baseline="-25000" dirty="0"/>
              <a:t>1</a:t>
            </a:r>
            <a:r>
              <a:rPr lang="en-US" sz="2400" dirty="0"/>
              <a:t>,x</a:t>
            </a:r>
            <a:r>
              <a:rPr lang="en-US" sz="2400" baseline="-25000" dirty="0"/>
              <a:t>2</a:t>
            </a:r>
            <a:r>
              <a:rPr lang="en-US" sz="2400" dirty="0"/>
              <a:t>,….,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= </a:t>
            </a:r>
            <a:r>
              <a:rPr lang="en-US" sz="2400" u="sng" dirty="0"/>
              <a:t>x</a:t>
            </a:r>
            <a:r>
              <a:rPr lang="en-US" sz="2400" u="sng" baseline="-25000" dirty="0"/>
              <a:t>1</a:t>
            </a:r>
            <a:r>
              <a:rPr lang="en-US" sz="2400" dirty="0"/>
              <a:t>f(0,x</a:t>
            </a:r>
            <a:r>
              <a:rPr lang="en-US" sz="2400" baseline="-25000" dirty="0"/>
              <a:t>2</a:t>
            </a:r>
            <a:r>
              <a:rPr lang="en-US" sz="2400" dirty="0"/>
              <a:t>,….,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+ x</a:t>
            </a:r>
            <a:r>
              <a:rPr lang="en-US" sz="2400" baseline="-25000" dirty="0"/>
              <a:t>1</a:t>
            </a:r>
            <a:r>
              <a:rPr lang="en-US" sz="2400" dirty="0"/>
              <a:t>f(1,x</a:t>
            </a:r>
            <a:r>
              <a:rPr lang="en-US" sz="2400" baseline="-25000" dirty="0"/>
              <a:t>2</a:t>
            </a:r>
            <a:r>
              <a:rPr lang="en-US" sz="2400" dirty="0"/>
              <a:t>,….,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fixed variable ordering</a:t>
            </a:r>
          </a:p>
          <a:p>
            <a:pPr lvl="1"/>
            <a:r>
              <a:rPr lang="en-US" sz="2400" dirty="0"/>
              <a:t>shared </a:t>
            </a:r>
            <a:r>
              <a:rPr lang="en-US" sz="2400" dirty="0" err="1"/>
              <a:t>subtrees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698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7761341" y="2564904"/>
            <a:ext cx="602883" cy="4486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59262" y="3068960"/>
            <a:ext cx="602883" cy="4486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932126" y="3141021"/>
            <a:ext cx="283130" cy="268475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33087" y="3141021"/>
            <a:ext cx="283130" cy="26847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229364" y="3160578"/>
            <a:ext cx="105926" cy="248919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90040" y="908720"/>
            <a:ext cx="1651084" cy="3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95" tIns="25438" rIns="63595" bIns="25438">
            <a:spAutoFit/>
          </a:bodyPr>
          <a:lstStyle/>
          <a:p>
            <a:pPr>
              <a:lnSpc>
                <a:spcPct val="87000"/>
              </a:lnSpc>
            </a:pPr>
            <a:r>
              <a:rPr lang="en-US" sz="2400">
                <a:solidFill>
                  <a:schemeClr val="tx2"/>
                </a:solidFill>
              </a:rPr>
              <a:t>Truth Table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655110" y="1052736"/>
            <a:ext cx="2010107" cy="3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95" tIns="25438" rIns="63595" bIns="25438">
            <a:spAutoFit/>
          </a:bodyPr>
          <a:lstStyle/>
          <a:p>
            <a:pPr>
              <a:lnSpc>
                <a:spcPct val="87000"/>
              </a:lnSpc>
            </a:pPr>
            <a:r>
              <a:rPr lang="en-US" sz="2400" dirty="0">
                <a:solidFill>
                  <a:schemeClr val="tx2"/>
                </a:solidFill>
              </a:rPr>
              <a:t>Decision Tree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08812" y="4365104"/>
            <a:ext cx="7134793" cy="2304256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624" tIns="44517" rIns="90624" bIns="44517"/>
          <a:lstStyle/>
          <a:p>
            <a:pPr lvl="1"/>
            <a:r>
              <a:rPr lang="en-US" dirty="0"/>
              <a:t>Vertex represents decision</a:t>
            </a:r>
          </a:p>
          <a:p>
            <a:pPr lvl="1"/>
            <a:r>
              <a:rPr lang="en-US" dirty="0"/>
              <a:t>Follow dashed line for value 0</a:t>
            </a:r>
          </a:p>
          <a:p>
            <a:pPr lvl="1"/>
            <a:r>
              <a:rPr lang="en-US" dirty="0"/>
              <a:t>Follow solid line for value 1</a:t>
            </a:r>
          </a:p>
          <a:p>
            <a:pPr lvl="1"/>
            <a:r>
              <a:rPr lang="en-US" dirty="0"/>
              <a:t>Function value in leave.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dirty="0">
                <a:solidFill>
                  <a:schemeClr val="tx1"/>
                </a:solidFill>
              </a:rPr>
              <a:t>: (x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OR x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AND x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05089"/>
              </p:ext>
            </p:extLst>
          </p:nvPr>
        </p:nvGraphicFramePr>
        <p:xfrm>
          <a:off x="506512" y="1500241"/>
          <a:ext cx="252191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1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2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3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f(</a:t>
                      </a: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1</a:t>
                      </a:r>
                      <a:r>
                        <a:rPr lang="en-US" sz="1800" dirty="0"/>
                        <a:t>,x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,x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dirty="0"/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71298" y="2276925"/>
            <a:ext cx="390393" cy="3603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229043" y="2852666"/>
            <a:ext cx="390393" cy="3603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980904" y="2852989"/>
            <a:ext cx="390393" cy="3603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889133" y="2852989"/>
            <a:ext cx="390393" cy="3603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718653" y="2852989"/>
            <a:ext cx="390393" cy="3603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435194" y="1700808"/>
            <a:ext cx="390393" cy="3603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1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630815" y="3429005"/>
            <a:ext cx="27378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476120" y="3417532"/>
            <a:ext cx="27378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27979" y="3429005"/>
            <a:ext cx="27378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355771" y="3429005"/>
            <a:ext cx="27378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86399" y="3417532"/>
            <a:ext cx="27378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03912" y="3417532"/>
            <a:ext cx="27378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2051" y="3429005"/>
            <a:ext cx="27378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100187" y="3417532"/>
            <a:ext cx="273784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cxnSp>
        <p:nvCxnSpPr>
          <p:cNvPr id="6" name="Straight Connector 5"/>
          <p:cNvCxnSpPr>
            <a:stCxn id="24" idx="0"/>
            <a:endCxn id="18" idx="3"/>
          </p:cNvCxnSpPr>
          <p:nvPr/>
        </p:nvCxnSpPr>
        <p:spPr>
          <a:xfrm flipV="1">
            <a:off x="4492663" y="3160578"/>
            <a:ext cx="283162" cy="26842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0"/>
            <a:endCxn id="18" idx="4"/>
          </p:cNvCxnSpPr>
          <p:nvPr/>
        </p:nvCxnSpPr>
        <p:spPr>
          <a:xfrm flipH="1" flipV="1">
            <a:off x="4913850" y="3213352"/>
            <a:ext cx="109441" cy="204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3" idx="3"/>
          </p:cNvCxnSpPr>
          <p:nvPr/>
        </p:nvCxnSpPr>
        <p:spPr>
          <a:xfrm flipV="1">
            <a:off x="5031009" y="2584514"/>
            <a:ext cx="524874" cy="32092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9" idx="3"/>
          </p:cNvCxnSpPr>
          <p:nvPr/>
        </p:nvCxnSpPr>
        <p:spPr>
          <a:xfrm flipV="1">
            <a:off x="5733087" y="2008450"/>
            <a:ext cx="759250" cy="46494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498740" y="2276925"/>
            <a:ext cx="390393" cy="3603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7177" name="Straight Connector 7176"/>
          <p:cNvCxnSpPr>
            <a:stCxn id="19" idx="5"/>
            <a:endCxn id="14" idx="1"/>
          </p:cNvCxnSpPr>
          <p:nvPr/>
        </p:nvCxnSpPr>
        <p:spPr>
          <a:xfrm>
            <a:off x="6768390" y="2008450"/>
            <a:ext cx="660054" cy="32124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0"/>
            <a:endCxn id="14" idx="3"/>
          </p:cNvCxnSpPr>
          <p:nvPr/>
        </p:nvCxnSpPr>
        <p:spPr>
          <a:xfrm flipV="1">
            <a:off x="7176073" y="2584514"/>
            <a:ext cx="252368" cy="26847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</p:cNvCxnSpPr>
          <p:nvPr/>
        </p:nvCxnSpPr>
        <p:spPr>
          <a:xfrm>
            <a:off x="8562264" y="3160202"/>
            <a:ext cx="270011" cy="2854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5"/>
            <a:endCxn id="17" idx="0"/>
          </p:cNvCxnSpPr>
          <p:nvPr/>
        </p:nvCxnSpPr>
        <p:spPr>
          <a:xfrm>
            <a:off x="5831932" y="2584514"/>
            <a:ext cx="252369" cy="2684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>
            <a:stCxn id="17" idx="5"/>
            <a:endCxn id="22" idx="0"/>
          </p:cNvCxnSpPr>
          <p:nvPr/>
        </p:nvCxnSpPr>
        <p:spPr>
          <a:xfrm>
            <a:off x="6222354" y="3160578"/>
            <a:ext cx="142517" cy="2684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0617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dirty="0">
                <a:solidFill>
                  <a:schemeClr val="tx1"/>
                </a:solidFill>
              </a:rPr>
              <a:t>: (x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OR x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AND x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14" idx="5"/>
            <a:endCxn id="15" idx="1"/>
          </p:cNvCxnSpPr>
          <p:nvPr/>
        </p:nvCxnSpPr>
        <p:spPr>
          <a:xfrm>
            <a:off x="6967846" y="3055630"/>
            <a:ext cx="1102097" cy="8802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5"/>
            <a:endCxn id="117" idx="0"/>
          </p:cNvCxnSpPr>
          <p:nvPr/>
        </p:nvCxnSpPr>
        <p:spPr>
          <a:xfrm>
            <a:off x="6121176" y="4297574"/>
            <a:ext cx="235986" cy="8596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6" idx="0"/>
            <a:endCxn id="16" idx="3"/>
          </p:cNvCxnSpPr>
          <p:nvPr/>
        </p:nvCxnSpPr>
        <p:spPr>
          <a:xfrm flipV="1">
            <a:off x="5265035" y="4297574"/>
            <a:ext cx="470012" cy="85967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7" idx="0"/>
          </p:cNvCxnSpPr>
          <p:nvPr/>
        </p:nvCxnSpPr>
        <p:spPr>
          <a:xfrm flipV="1">
            <a:off x="2846795" y="4213656"/>
            <a:ext cx="719789" cy="87152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8" idx="0"/>
            <a:endCxn id="15" idx="3"/>
          </p:cNvCxnSpPr>
          <p:nvPr/>
        </p:nvCxnSpPr>
        <p:spPr>
          <a:xfrm flipV="1">
            <a:off x="7527315" y="4296916"/>
            <a:ext cx="542651" cy="86027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35167" y="2564904"/>
            <a:ext cx="624069" cy="57491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995338" y="3861050"/>
            <a:ext cx="509396" cy="51065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55080" y="3861048"/>
            <a:ext cx="546061" cy="511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392833" y="3861048"/>
            <a:ext cx="546061" cy="511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52567" y="3789040"/>
            <a:ext cx="623666" cy="583368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328933" y="1196752"/>
            <a:ext cx="624069" cy="57491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1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28497" y="5115505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cxnSp>
        <p:nvCxnSpPr>
          <p:cNvPr id="6" name="Straight Connector 5"/>
          <p:cNvCxnSpPr>
            <a:stCxn id="24" idx="0"/>
            <a:endCxn id="18" idx="3"/>
          </p:cNvCxnSpPr>
          <p:nvPr/>
        </p:nvCxnSpPr>
        <p:spPr>
          <a:xfrm flipV="1">
            <a:off x="662523" y="4286976"/>
            <a:ext cx="481377" cy="82847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0" idx="0"/>
            <a:endCxn id="18" idx="5"/>
          </p:cNvCxnSpPr>
          <p:nvPr/>
        </p:nvCxnSpPr>
        <p:spPr>
          <a:xfrm flipH="1" flipV="1">
            <a:off x="1584899" y="4286976"/>
            <a:ext cx="325763" cy="798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7"/>
            <a:endCxn id="13" idx="3"/>
          </p:cNvCxnSpPr>
          <p:nvPr/>
        </p:nvCxnSpPr>
        <p:spPr>
          <a:xfrm flipV="1">
            <a:off x="1584899" y="3017954"/>
            <a:ext cx="1104261" cy="85651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7"/>
            <a:endCxn id="19" idx="3"/>
          </p:cNvCxnSpPr>
          <p:nvPr/>
        </p:nvCxnSpPr>
        <p:spPr>
          <a:xfrm flipV="1">
            <a:off x="3142848" y="1687525"/>
            <a:ext cx="1277476" cy="89550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95205" y="2492948"/>
            <a:ext cx="641611" cy="6151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7177" name="Straight Connector 7176"/>
          <p:cNvCxnSpPr>
            <a:stCxn id="19" idx="5"/>
            <a:endCxn id="14" idx="1"/>
          </p:cNvCxnSpPr>
          <p:nvPr/>
        </p:nvCxnSpPr>
        <p:spPr>
          <a:xfrm>
            <a:off x="4861609" y="1687472"/>
            <a:ext cx="1664951" cy="96162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0"/>
            <a:endCxn id="14" idx="3"/>
          </p:cNvCxnSpPr>
          <p:nvPr/>
        </p:nvCxnSpPr>
        <p:spPr>
          <a:xfrm flipV="1">
            <a:off x="5928111" y="3055624"/>
            <a:ext cx="598449" cy="80542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  <a:endCxn id="119" idx="0"/>
          </p:cNvCxnSpPr>
          <p:nvPr/>
        </p:nvCxnSpPr>
        <p:spPr>
          <a:xfrm>
            <a:off x="8430164" y="4296916"/>
            <a:ext cx="540311" cy="8602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5"/>
            <a:endCxn id="17" idx="0"/>
          </p:cNvCxnSpPr>
          <p:nvPr/>
        </p:nvCxnSpPr>
        <p:spPr>
          <a:xfrm>
            <a:off x="3142847" y="3017954"/>
            <a:ext cx="523010" cy="8430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>
            <a:stCxn id="17" idx="5"/>
            <a:endCxn id="115" idx="0"/>
          </p:cNvCxnSpPr>
          <p:nvPr/>
        </p:nvCxnSpPr>
        <p:spPr>
          <a:xfrm>
            <a:off x="3858919" y="4297574"/>
            <a:ext cx="470012" cy="8596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81225" y="908773"/>
            <a:ext cx="259127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/>
              <a:t>Variables ordered</a:t>
            </a:r>
          </a:p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&lt; x</a:t>
            </a:r>
            <a:r>
              <a:rPr lang="en-US" sz="2400" baseline="-25000" dirty="0"/>
              <a:t>2 </a:t>
            </a:r>
            <a:r>
              <a:rPr lang="en-US" sz="2400" dirty="0"/>
              <a:t>&lt; x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771330" y="1748073"/>
            <a:ext cx="331866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(no OR x</a:t>
            </a:r>
            <a:r>
              <a:rPr lang="en-US" baseline="-25000" dirty="0"/>
              <a:t>2</a:t>
            </a:r>
            <a:r>
              <a:rPr lang="en-US" dirty="0"/>
              <a:t>) AND x</a:t>
            </a:r>
            <a:r>
              <a:rPr lang="en-US" baseline="-25000" dirty="0"/>
              <a:t>3 </a:t>
            </a:r>
            <a:r>
              <a:rPr lang="en-US" dirty="0"/>
              <a:t>= x</a:t>
            </a:r>
            <a:r>
              <a:rPr lang="en-US" baseline="-25000" dirty="0"/>
              <a:t>2</a:t>
            </a:r>
            <a:r>
              <a:rPr lang="en-US" dirty="0"/>
              <a:t> AND 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655080" y="1739770"/>
            <a:ext cx="272549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(yes OR x</a:t>
            </a:r>
            <a:r>
              <a:rPr lang="en-US" baseline="-25000" dirty="0"/>
              <a:t>2</a:t>
            </a:r>
            <a:r>
              <a:rPr lang="en-US" dirty="0"/>
              <a:t>) AND x</a:t>
            </a:r>
            <a:r>
              <a:rPr lang="en-US" baseline="-25000" dirty="0"/>
              <a:t>3 </a:t>
            </a:r>
            <a:r>
              <a:rPr lang="en-US" dirty="0"/>
              <a:t> = </a:t>
            </a:r>
            <a:r>
              <a:rPr lang="en-US" baseline="-25000" dirty="0"/>
              <a:t> </a:t>
            </a:r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500522" y="3140968"/>
            <a:ext cx="42842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775929" y="3165022"/>
            <a:ext cx="42842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5031009" y="5157245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2612740" y="5085237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7293260" y="5157245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676636" y="5085237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094905" y="5157245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6123130" y="5157245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 flipH="1">
            <a:off x="8697418" y="5157245"/>
            <a:ext cx="546061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236809" y="3140968"/>
            <a:ext cx="18101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yes AND x</a:t>
            </a:r>
            <a:r>
              <a:rPr lang="en-US" baseline="-25000" dirty="0"/>
              <a:t>3</a:t>
            </a:r>
            <a:r>
              <a:rPr lang="en-US" dirty="0"/>
              <a:t> = 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740543" y="3068960"/>
            <a:ext cx="176368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no AND x</a:t>
            </a:r>
            <a:r>
              <a:rPr lang="en-US" baseline="-25000" dirty="0"/>
              <a:t>3</a:t>
            </a:r>
            <a:r>
              <a:rPr lang="en-US" dirty="0"/>
              <a:t> = no</a:t>
            </a:r>
          </a:p>
        </p:txBody>
      </p:sp>
    </p:spTree>
    <p:extLst>
      <p:ext uri="{BB962C8B-B14F-4D97-AF65-F5344CB8AC3E}">
        <p14:creationId xmlns:p14="http://schemas.microsoft.com/office/powerpoint/2010/main" val="1272668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  <p:bldP spid="60" grpId="0" animBg="1"/>
      <p:bldP spid="134" grpId="0" animBg="1"/>
      <p:bldP spid="1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16" idx="0"/>
          </p:cNvCxnSpPr>
          <p:nvPr/>
        </p:nvCxnSpPr>
        <p:spPr>
          <a:xfrm>
            <a:off x="4834650" y="1700808"/>
            <a:ext cx="1093465" cy="216024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4" idx="4"/>
          </p:cNvCxnSpPr>
          <p:nvPr/>
        </p:nvCxnSpPr>
        <p:spPr>
          <a:xfrm flipH="1">
            <a:off x="5887447" y="3139824"/>
            <a:ext cx="1249796" cy="948517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dirty="0">
                <a:solidFill>
                  <a:schemeClr val="tx1"/>
                </a:solidFill>
              </a:rPr>
              <a:t>: (x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OR x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AND x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14" idx="5"/>
            <a:endCxn id="15" idx="1"/>
          </p:cNvCxnSpPr>
          <p:nvPr/>
        </p:nvCxnSpPr>
        <p:spPr>
          <a:xfrm>
            <a:off x="7357884" y="3055624"/>
            <a:ext cx="712053" cy="8802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5"/>
            <a:endCxn id="117" idx="0"/>
          </p:cNvCxnSpPr>
          <p:nvPr/>
        </p:nvCxnSpPr>
        <p:spPr>
          <a:xfrm>
            <a:off x="6121177" y="4297573"/>
            <a:ext cx="794048" cy="10756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4" idx="0"/>
            <a:endCxn id="16" idx="3"/>
          </p:cNvCxnSpPr>
          <p:nvPr/>
        </p:nvCxnSpPr>
        <p:spPr>
          <a:xfrm flipV="1">
            <a:off x="2234726" y="4297573"/>
            <a:ext cx="3500349" cy="107569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0"/>
            <a:endCxn id="17" idx="3"/>
          </p:cNvCxnSpPr>
          <p:nvPr/>
        </p:nvCxnSpPr>
        <p:spPr>
          <a:xfrm flipV="1">
            <a:off x="2234698" y="4297573"/>
            <a:ext cx="1238098" cy="107569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4" idx="0"/>
            <a:endCxn id="15" idx="3"/>
          </p:cNvCxnSpPr>
          <p:nvPr/>
        </p:nvCxnSpPr>
        <p:spPr>
          <a:xfrm flipV="1">
            <a:off x="2234703" y="4296969"/>
            <a:ext cx="5835239" cy="107629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25208" y="2564904"/>
            <a:ext cx="624069" cy="57491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995338" y="3861050"/>
            <a:ext cx="509396" cy="51065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55080" y="3861048"/>
            <a:ext cx="546061" cy="511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392833" y="3861048"/>
            <a:ext cx="546061" cy="511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24608" y="3861048"/>
            <a:ext cx="623666" cy="583368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592963" y="1196752"/>
            <a:ext cx="624069" cy="57491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1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000672" y="5373268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cxnSp>
        <p:nvCxnSpPr>
          <p:cNvPr id="6" name="Straight Connector 5"/>
          <p:cNvCxnSpPr>
            <a:stCxn id="24" idx="0"/>
            <a:endCxn id="18" idx="3"/>
          </p:cNvCxnSpPr>
          <p:nvPr/>
        </p:nvCxnSpPr>
        <p:spPr>
          <a:xfrm flipH="1" flipV="1">
            <a:off x="1515942" y="4358984"/>
            <a:ext cx="718756" cy="1014232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7"/>
            <a:endCxn id="13" idx="3"/>
          </p:cNvCxnSpPr>
          <p:nvPr/>
        </p:nvCxnSpPr>
        <p:spPr>
          <a:xfrm flipV="1">
            <a:off x="1956947" y="3017962"/>
            <a:ext cx="641750" cy="92852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7"/>
            <a:endCxn id="19" idx="3"/>
          </p:cNvCxnSpPr>
          <p:nvPr/>
        </p:nvCxnSpPr>
        <p:spPr>
          <a:xfrm flipV="1">
            <a:off x="3052384" y="1687472"/>
            <a:ext cx="1631976" cy="89551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04728" y="2492948"/>
            <a:ext cx="641611" cy="6151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7177" name="Straight Connector 7176"/>
          <p:cNvCxnSpPr>
            <a:stCxn id="19" idx="5"/>
            <a:endCxn id="14" idx="1"/>
          </p:cNvCxnSpPr>
          <p:nvPr/>
        </p:nvCxnSpPr>
        <p:spPr>
          <a:xfrm>
            <a:off x="5125636" y="1687472"/>
            <a:ext cx="1790965" cy="96162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0"/>
            <a:endCxn id="14" idx="3"/>
          </p:cNvCxnSpPr>
          <p:nvPr/>
        </p:nvCxnSpPr>
        <p:spPr>
          <a:xfrm flipV="1">
            <a:off x="5928109" y="3055624"/>
            <a:ext cx="988492" cy="80542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5"/>
            <a:endCxn id="117" idx="0"/>
          </p:cNvCxnSpPr>
          <p:nvPr/>
        </p:nvCxnSpPr>
        <p:spPr>
          <a:xfrm flipH="1">
            <a:off x="6915247" y="4296969"/>
            <a:ext cx="1514917" cy="10762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5"/>
            <a:endCxn id="17" idx="0"/>
          </p:cNvCxnSpPr>
          <p:nvPr/>
        </p:nvCxnSpPr>
        <p:spPr>
          <a:xfrm>
            <a:off x="3052377" y="3017955"/>
            <a:ext cx="613481" cy="843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>
            <a:stCxn id="17" idx="5"/>
            <a:endCxn id="117" idx="0"/>
          </p:cNvCxnSpPr>
          <p:nvPr/>
        </p:nvCxnSpPr>
        <p:spPr>
          <a:xfrm>
            <a:off x="3858948" y="4297573"/>
            <a:ext cx="3056299" cy="10756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81225" y="908773"/>
            <a:ext cx="259127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/>
              <a:t>Variables ordered</a:t>
            </a:r>
          </a:p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&lt; x</a:t>
            </a:r>
            <a:r>
              <a:rPr lang="en-US" sz="2400" baseline="-25000" dirty="0"/>
              <a:t>2 </a:t>
            </a:r>
            <a:r>
              <a:rPr lang="en-US" sz="2400" dirty="0"/>
              <a:t>&lt; x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6681192" y="5373268"/>
            <a:ext cx="468052" cy="37151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cxnSp>
        <p:nvCxnSpPr>
          <p:cNvPr id="39" name="Straight Connector 38"/>
          <p:cNvCxnSpPr>
            <a:stCxn id="18" idx="5"/>
            <a:endCxn id="24" idx="0"/>
          </p:cNvCxnSpPr>
          <p:nvPr/>
        </p:nvCxnSpPr>
        <p:spPr>
          <a:xfrm>
            <a:off x="1956940" y="4358984"/>
            <a:ext cx="277758" cy="10142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352600" y="3429000"/>
            <a:ext cx="1146617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2" name="Straight Connector 7171"/>
          <p:cNvCxnSpPr>
            <a:stCxn id="13" idx="4"/>
            <a:endCxn id="24" idx="0"/>
          </p:cNvCxnSpPr>
          <p:nvPr/>
        </p:nvCxnSpPr>
        <p:spPr>
          <a:xfrm flipH="1">
            <a:off x="2234698" y="3108093"/>
            <a:ext cx="590836" cy="226517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936780" y="3356992"/>
            <a:ext cx="6187177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3167600" y="2780980"/>
            <a:ext cx="2567475" cy="1155007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889104" y="2132856"/>
            <a:ext cx="264598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25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2" grpId="0" animBg="1"/>
      <p:bldP spid="22" grpId="1" animBg="1"/>
      <p:bldP spid="54" grpId="0" animBg="1"/>
      <p:bldP spid="54" grpId="1" animBg="1"/>
      <p:bldP spid="37" grpId="0" animBg="1"/>
      <p:bldP spid="3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>
            <a:stCxn id="26" idx="0"/>
            <a:endCxn id="15" idx="3"/>
          </p:cNvCxnSpPr>
          <p:nvPr/>
        </p:nvCxnSpPr>
        <p:spPr>
          <a:xfrm flipV="1">
            <a:off x="2417044" y="3531318"/>
            <a:ext cx="1206731" cy="88378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77" name="Straight Connector 7176"/>
          <p:cNvCxnSpPr>
            <a:stCxn id="19" idx="5"/>
            <a:endCxn id="15" idx="0"/>
          </p:cNvCxnSpPr>
          <p:nvPr/>
        </p:nvCxnSpPr>
        <p:spPr>
          <a:xfrm flipH="1">
            <a:off x="3804659" y="1515094"/>
            <a:ext cx="24867" cy="16259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dirty="0">
                <a:solidFill>
                  <a:schemeClr val="tx1"/>
                </a:solidFill>
              </a:rPr>
              <a:t>: (x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OR x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AND x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548850" y="3141021"/>
            <a:ext cx="511618" cy="45726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392827" y="1124797"/>
            <a:ext cx="511618" cy="45726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1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62319" y="4415105"/>
            <a:ext cx="273784" cy="3715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80152" y="4415105"/>
            <a:ext cx="273784" cy="3715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cxnSp>
        <p:nvCxnSpPr>
          <p:cNvPr id="36" name="Straight Connector 35"/>
          <p:cNvCxnSpPr>
            <a:stCxn id="26" idx="0"/>
            <a:endCxn id="13" idx="4"/>
          </p:cNvCxnSpPr>
          <p:nvPr/>
        </p:nvCxnSpPr>
        <p:spPr>
          <a:xfrm flipH="1" flipV="1">
            <a:off x="2400503" y="2734186"/>
            <a:ext cx="16541" cy="168091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7"/>
            <a:endCxn id="19" idx="3"/>
          </p:cNvCxnSpPr>
          <p:nvPr/>
        </p:nvCxnSpPr>
        <p:spPr>
          <a:xfrm flipV="1">
            <a:off x="2581395" y="1515041"/>
            <a:ext cx="886369" cy="82879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144694" y="2276925"/>
            <a:ext cx="511618" cy="45726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51" name="Straight Connector 50"/>
          <p:cNvCxnSpPr>
            <a:stCxn id="15" idx="4"/>
            <a:endCxn id="22" idx="0"/>
          </p:cNvCxnSpPr>
          <p:nvPr/>
        </p:nvCxnSpPr>
        <p:spPr>
          <a:xfrm>
            <a:off x="3804659" y="3598282"/>
            <a:ext cx="94552" cy="8168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5"/>
            <a:endCxn id="15" idx="1"/>
          </p:cNvCxnSpPr>
          <p:nvPr/>
        </p:nvCxnSpPr>
        <p:spPr>
          <a:xfrm>
            <a:off x="2581410" y="2667222"/>
            <a:ext cx="1042387" cy="5407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7026" y="1484784"/>
            <a:ext cx="0" cy="3024336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33120" y="1052782"/>
            <a:ext cx="259127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/>
              <a:t>Variables ordered</a:t>
            </a:r>
          </a:p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&lt; x</a:t>
            </a:r>
            <a:r>
              <a:rPr lang="en-US" sz="2400" baseline="-25000" dirty="0"/>
              <a:t>2 </a:t>
            </a:r>
            <a:r>
              <a:rPr lang="en-US" sz="2400" dirty="0"/>
              <a:t>&lt;….,&lt;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2066679" y="6021341"/>
            <a:ext cx="3401292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function value at leaves </a:t>
            </a:r>
          </a:p>
        </p:txBody>
      </p:sp>
      <p:cxnSp>
        <p:nvCxnSpPr>
          <p:cNvPr id="7180" name="Straight Connector 7179"/>
          <p:cNvCxnSpPr/>
          <p:nvPr/>
        </p:nvCxnSpPr>
        <p:spPr>
          <a:xfrm>
            <a:off x="2534731" y="5013176"/>
            <a:ext cx="702078" cy="10081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910662" y="1484786"/>
            <a:ext cx="946092" cy="461665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 </a:t>
            </a:r>
            <a:r>
              <a:rPr lang="en-US" sz="2400" dirty="0"/>
              <a:t>= 0 </a:t>
            </a:r>
            <a:r>
              <a:rPr lang="en-US" sz="2400" baseline="-25000" dirty="0"/>
              <a:t>  </a:t>
            </a:r>
            <a:r>
              <a:rPr lang="en-US" sz="2400" dirty="0"/>
              <a:t> 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3548844" y="5013176"/>
            <a:ext cx="390043" cy="10081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860879" y="1844825"/>
            <a:ext cx="946092" cy="461665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 </a:t>
            </a:r>
            <a:r>
              <a:rPr lang="en-US" sz="2400" dirty="0"/>
              <a:t>= 1 </a:t>
            </a:r>
            <a:r>
              <a:rPr lang="en-US" sz="2400" baseline="-25000" dirty="0"/>
              <a:t>  </a:t>
            </a:r>
            <a:r>
              <a:rPr lang="en-US" sz="24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61112" y="2348880"/>
            <a:ext cx="3762568" cy="252028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/>
              <a:t>Size of BDDs heavily </a:t>
            </a:r>
          </a:p>
          <a:p>
            <a:r>
              <a:rPr lang="en-US" sz="2400" dirty="0"/>
              <a:t>depends on variable order</a:t>
            </a:r>
          </a:p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&lt; x</a:t>
            </a:r>
            <a:r>
              <a:rPr lang="en-US" sz="2400" baseline="-25000" dirty="0"/>
              <a:t>2 </a:t>
            </a:r>
            <a:r>
              <a:rPr lang="en-US" sz="2400" dirty="0"/>
              <a:t>&lt;….,&lt;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endParaRPr lang="en-US" sz="2400" baseline="-25000" dirty="0"/>
          </a:p>
          <a:p>
            <a:pPr marL="342900" indent="-342900">
              <a:buFont typeface="Wingdings" charset="2"/>
              <a:buChar char="§"/>
            </a:pPr>
            <a:endParaRPr lang="en-US" sz="2400" baseline="-25000" dirty="0"/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Finding best order is</a:t>
            </a:r>
          </a:p>
          <a:p>
            <a:r>
              <a:rPr lang="en-US" sz="2400" dirty="0"/>
              <a:t>NP hard</a:t>
            </a:r>
          </a:p>
          <a:p>
            <a:endParaRPr lang="en-US" sz="2400" dirty="0"/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Good </a:t>
            </a:r>
            <a:r>
              <a:rPr lang="en-US" sz="2400" dirty="0" err="1"/>
              <a:t>algos</a:t>
            </a:r>
            <a:r>
              <a:rPr lang="en-US" sz="2400" dirty="0"/>
              <a:t> in practice</a:t>
            </a:r>
          </a:p>
        </p:txBody>
      </p:sp>
    </p:spTree>
    <p:extLst>
      <p:ext uri="{BB962C8B-B14F-4D97-AF65-F5344CB8AC3E}">
        <p14:creationId xmlns:p14="http://schemas.microsoft.com/office/powerpoint/2010/main" val="290316348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BDDs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65A71-101D-8645-B5EA-D2AFF2A8B4E4}" type="slidenum">
              <a:rPr lang="nl-NL" smtClean="0"/>
              <a:pPr>
                <a:defRPr/>
              </a:pPr>
              <a:t>45</a:t>
            </a:fld>
            <a:endParaRPr lang="nl-NL"/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>
            <a:off x="4849356" y="5517349"/>
            <a:ext cx="2183061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960302" y="5588910"/>
            <a:ext cx="390042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1960293" y="4365097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946181" y="4365149"/>
            <a:ext cx="1014113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3598499" y="2996344"/>
            <a:ext cx="1066493" cy="64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2038302" y="2924339"/>
            <a:ext cx="1340120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H="1">
            <a:off x="3521997" y="5589356"/>
            <a:ext cx="1169913" cy="35959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4302085" y="5517349"/>
            <a:ext cx="469234" cy="50361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771320" y="5517401"/>
            <a:ext cx="781780" cy="719311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849356" y="5517349"/>
            <a:ext cx="1324965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740383" y="4437112"/>
            <a:ext cx="1852578" cy="1583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6200000">
            <a:off x="3183921" y="2516808"/>
            <a:ext cx="504825" cy="455745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68201" y="6309043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4770137" y="4292766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24374" y="2198689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road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trip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5400000" flipV="1">
            <a:off x="4375515" y="4087028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440694" y="3632907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car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288001" y="6309043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80792" y="5949003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tire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+mn-lt"/>
              </a:rPr>
              <a:t>1</a:t>
            </a:r>
            <a:endParaRPr lang="en-US" sz="1600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224105" y="6309043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38887" y="5949003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2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082171" y="6309043"/>
            <a:ext cx="39039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951845" y="5949003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3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018304" y="6309043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889131" y="5949003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4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798391" y="6309043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706337" y="5949003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spare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 rot="5400000" flipV="1">
            <a:off x="4532714" y="5259917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2/5</a:t>
            </a: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 rot="5400000" flipV="1">
            <a:off x="1643680" y="4087028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80141" y="3638811"/>
            <a:ext cx="837904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 err="1">
                <a:latin typeface="+mn-lt"/>
              </a:rPr>
              <a:t>phone</a:t>
            </a:r>
            <a:endParaRPr lang="en-US" b="1" dirty="0">
              <a:latin typeface="+mn-lt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 rot="16200000">
            <a:off x="1705266" y="5249871"/>
            <a:ext cx="432048" cy="390046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+mn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77001" y="4940890"/>
            <a:ext cx="825167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latin typeface="+mn-lt"/>
              </a:rPr>
              <a:t>power</a:t>
            </a:r>
            <a:endParaRPr lang="en-US" b="1" dirty="0">
              <a:latin typeface="+mn-lt"/>
            </a:endParaRPr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 flipH="1">
            <a:off x="1492246" y="5660918"/>
            <a:ext cx="312035" cy="360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" name="Oval 54"/>
          <p:cNvSpPr>
            <a:spLocks noChangeArrowheads="1"/>
          </p:cNvSpPr>
          <p:nvPr/>
        </p:nvSpPr>
        <p:spPr bwMode="auto">
          <a:xfrm>
            <a:off x="2194319" y="6308990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95234" y="5949003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+mn-lt"/>
              </a:rPr>
              <a:t>engine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7651" y="5949003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battery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4482329" y="4868876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tires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68123" y="5228916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1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34728" y="4940890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latin typeface="+mn-lt"/>
              </a:rPr>
              <a:t>connection</a:t>
            </a:r>
            <a:endParaRPr lang="en-US" dirty="0">
              <a:latin typeface="+mn-lt"/>
            </a:endParaRPr>
          </a:p>
        </p:txBody>
      </p:sp>
      <p:cxnSp>
        <p:nvCxnSpPr>
          <p:cNvPr id="57" name="Straight Connector 56"/>
          <p:cNvCxnSpPr>
            <a:stCxn id="64" idx="0"/>
            <a:endCxn id="61" idx="3"/>
          </p:cNvCxnSpPr>
          <p:nvPr/>
        </p:nvCxnSpPr>
        <p:spPr>
          <a:xfrm flipV="1">
            <a:off x="6242020" y="2955240"/>
            <a:ext cx="2063580" cy="76178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2" idx="5"/>
            <a:endCxn id="61" idx="0"/>
          </p:cNvCxnSpPr>
          <p:nvPr/>
        </p:nvCxnSpPr>
        <p:spPr>
          <a:xfrm>
            <a:off x="8562352" y="1227009"/>
            <a:ext cx="188087" cy="13378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8121352" y="2564943"/>
            <a:ext cx="1258123" cy="45726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engine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7355280" y="836758"/>
            <a:ext cx="1414144" cy="45726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connection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625408" y="3861044"/>
            <a:ext cx="273784" cy="3715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1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105128" y="3717025"/>
            <a:ext cx="273784" cy="3715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+mn-lt"/>
              </a:rPr>
              <a:t>0</a:t>
            </a:r>
            <a:endParaRPr lang="en-US" b="1" dirty="0">
              <a:solidFill>
                <a:srgbClr val="292A31"/>
              </a:solidFill>
              <a:latin typeface="+mn-lt"/>
            </a:endParaRPr>
          </a:p>
        </p:txBody>
      </p:sp>
      <p:cxnSp>
        <p:nvCxnSpPr>
          <p:cNvPr id="65" name="Straight Connector 64"/>
          <p:cNvCxnSpPr>
            <a:stCxn id="64" idx="0"/>
            <a:endCxn id="67" idx="4"/>
          </p:cNvCxnSpPr>
          <p:nvPr/>
        </p:nvCxnSpPr>
        <p:spPr>
          <a:xfrm flipH="1" flipV="1">
            <a:off x="6181951" y="2230074"/>
            <a:ext cx="60069" cy="14869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7" idx="7"/>
            <a:endCxn id="62" idx="3"/>
          </p:cNvCxnSpPr>
          <p:nvPr/>
        </p:nvCxnSpPr>
        <p:spPr>
          <a:xfrm flipV="1">
            <a:off x="6643593" y="1227009"/>
            <a:ext cx="918809" cy="61276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5529089" y="1772813"/>
            <a:ext cx="1305723" cy="45726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battery</a:t>
            </a:r>
          </a:p>
        </p:txBody>
      </p:sp>
      <p:cxnSp>
        <p:nvCxnSpPr>
          <p:cNvPr id="68" name="Straight Connector 67"/>
          <p:cNvCxnSpPr>
            <a:stCxn id="61" idx="4"/>
            <a:endCxn id="63" idx="0"/>
          </p:cNvCxnSpPr>
          <p:nvPr/>
        </p:nvCxnSpPr>
        <p:spPr>
          <a:xfrm>
            <a:off x="8750414" y="3022204"/>
            <a:ext cx="11886" cy="838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7" idx="5"/>
            <a:endCxn id="61" idx="1"/>
          </p:cNvCxnSpPr>
          <p:nvPr/>
        </p:nvCxnSpPr>
        <p:spPr>
          <a:xfrm>
            <a:off x="6643569" y="2163152"/>
            <a:ext cx="1662032" cy="4687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8553425" y="1628793"/>
            <a:ext cx="390393" cy="3603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1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1" name="Oval 54"/>
          <p:cNvSpPr>
            <a:spLocks noChangeArrowheads="1"/>
          </p:cNvSpPr>
          <p:nvPr/>
        </p:nvSpPr>
        <p:spPr bwMode="auto">
          <a:xfrm>
            <a:off x="8667064" y="3284977"/>
            <a:ext cx="390392" cy="3603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3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2" name="Oval 54"/>
          <p:cNvSpPr>
            <a:spLocks noChangeArrowheads="1"/>
          </p:cNvSpPr>
          <p:nvPr/>
        </p:nvSpPr>
        <p:spPr bwMode="auto">
          <a:xfrm>
            <a:off x="7113240" y="2204857"/>
            <a:ext cx="390392" cy="3603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4" name="Oval 54"/>
          <p:cNvSpPr>
            <a:spLocks noChangeArrowheads="1"/>
          </p:cNvSpPr>
          <p:nvPr/>
        </p:nvSpPr>
        <p:spPr bwMode="auto">
          <a:xfrm>
            <a:off x="6681192" y="1196745"/>
            <a:ext cx="576064" cy="43204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925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1-p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1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864768" y="836712"/>
            <a:ext cx="346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(connection + battery ) &amp; engine</a:t>
            </a:r>
          </a:p>
        </p:txBody>
      </p:sp>
      <p:sp>
        <p:nvSpPr>
          <p:cNvPr id="70" name="Oval 69"/>
          <p:cNvSpPr/>
          <p:nvPr/>
        </p:nvSpPr>
        <p:spPr>
          <a:xfrm>
            <a:off x="47830" y="2188944"/>
            <a:ext cx="3732827" cy="448041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114827 w 2727344"/>
              <a:gd name="connsiteY0" fmla="*/ 1617513 h 2074713"/>
              <a:gd name="connsiteX1" fmla="*/ 2704541 w 2727344"/>
              <a:gd name="connsiteY1" fmla="*/ 0 h 2074713"/>
              <a:gd name="connsiteX2" fmla="*/ 1029227 w 2727344"/>
              <a:gd name="connsiteY2" fmla="*/ 1617513 h 2074713"/>
              <a:gd name="connsiteX3" fmla="*/ 572027 w 2727344"/>
              <a:gd name="connsiteY3" fmla="*/ 2074713 h 2074713"/>
              <a:gd name="connsiteX4" fmla="*/ 114827 w 2727344"/>
              <a:gd name="connsiteY4" fmla="*/ 1617513 h 2074713"/>
              <a:gd name="connsiteX0" fmla="*/ 118307 w 2750889"/>
              <a:gd name="connsiteY0" fmla="*/ 1691159 h 4394081"/>
              <a:gd name="connsiteX1" fmla="*/ 2708021 w 2750889"/>
              <a:gd name="connsiteY1" fmla="*/ 73646 h 4394081"/>
              <a:gd name="connsiteX2" fmla="*/ 1801040 w 2750889"/>
              <a:gd name="connsiteY2" fmla="*/ 4372423 h 4394081"/>
              <a:gd name="connsiteX3" fmla="*/ 575507 w 2750889"/>
              <a:gd name="connsiteY3" fmla="*/ 2148359 h 4394081"/>
              <a:gd name="connsiteX4" fmla="*/ 118307 w 2750889"/>
              <a:gd name="connsiteY4" fmla="*/ 1691159 h 4394081"/>
              <a:gd name="connsiteX0" fmla="*/ 1080770 w 3713352"/>
              <a:gd name="connsiteY0" fmla="*/ 1700289 h 4441232"/>
              <a:gd name="connsiteX1" fmla="*/ 3670484 w 3713352"/>
              <a:gd name="connsiteY1" fmla="*/ 82776 h 4441232"/>
              <a:gd name="connsiteX2" fmla="*/ 2763503 w 3713352"/>
              <a:gd name="connsiteY2" fmla="*/ 4381553 h 4441232"/>
              <a:gd name="connsiteX3" fmla="*/ 64026 w 3713352"/>
              <a:gd name="connsiteY3" fmla="*/ 3584360 h 4441232"/>
              <a:gd name="connsiteX4" fmla="*/ 1080770 w 3713352"/>
              <a:gd name="connsiteY4" fmla="*/ 1700289 h 4441232"/>
              <a:gd name="connsiteX0" fmla="*/ 1088745 w 3732826"/>
              <a:gd name="connsiteY0" fmla="*/ 1697255 h 4379499"/>
              <a:gd name="connsiteX1" fmla="*/ 3678459 w 3732826"/>
              <a:gd name="connsiteY1" fmla="*/ 79742 h 4379499"/>
              <a:gd name="connsiteX2" fmla="*/ 2912600 w 3732826"/>
              <a:gd name="connsiteY2" fmla="*/ 4315800 h 4379499"/>
              <a:gd name="connsiteX3" fmla="*/ 72001 w 3732826"/>
              <a:gd name="connsiteY3" fmla="*/ 3581326 h 4379499"/>
              <a:gd name="connsiteX4" fmla="*/ 1088745 w 3732826"/>
              <a:gd name="connsiteY4" fmla="*/ 1697255 h 437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826" h="4379499">
                <a:moveTo>
                  <a:pt x="1088745" y="1697255"/>
                </a:moveTo>
                <a:cubicBezTo>
                  <a:pt x="1689821" y="1113658"/>
                  <a:pt x="3374483" y="-356682"/>
                  <a:pt x="3678459" y="79742"/>
                </a:cubicBezTo>
                <a:cubicBezTo>
                  <a:pt x="3982435" y="516166"/>
                  <a:pt x="2912600" y="4063295"/>
                  <a:pt x="2912600" y="4315800"/>
                </a:cubicBezTo>
                <a:cubicBezTo>
                  <a:pt x="2912600" y="4568305"/>
                  <a:pt x="375977" y="4017750"/>
                  <a:pt x="72001" y="3581326"/>
                </a:cubicBezTo>
                <a:cubicBezTo>
                  <a:pt x="-231975" y="3144902"/>
                  <a:pt x="487669" y="2280852"/>
                  <a:pt x="1088745" y="1697255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609184" y="4509166"/>
            <a:ext cx="2736304" cy="37151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baseline="-25000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 + p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(1-p</a:t>
            </a:r>
            <a:r>
              <a:rPr lang="en-US" b="1" baseline="-25000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baseline="-25000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6609184" y="5229246"/>
            <a:ext cx="2736304" cy="37151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BDDs also find MCS</a:t>
            </a:r>
            <a:r>
              <a:rPr lang="en-US" b="1" baseline="-25000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7" grpId="0" animBg="1"/>
      <p:bldP spid="80" grpId="0" animBg="1"/>
      <p:bldP spid="81" grpId="0" animBg="1"/>
      <p:bldP spid="82" grpId="0" animBg="1"/>
      <p:bldP spid="77" grpId="0" animBg="1"/>
      <p:bldP spid="7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780" y="2420940"/>
            <a:ext cx="5659471" cy="1362075"/>
          </a:xfrm>
          <a:noFill/>
        </p:spPr>
        <p:txBody>
          <a:bodyPr/>
          <a:lstStyle/>
          <a:p>
            <a:r>
              <a:rPr lang="en-US" sz="5400" dirty="0">
                <a:solidFill>
                  <a:srgbClr val="5ABED8"/>
                </a:solidFill>
              </a:rPr>
              <a:t>Event trees</a:t>
            </a:r>
          </a:p>
        </p:txBody>
      </p:sp>
    </p:spTree>
    <p:extLst>
      <p:ext uri="{BB962C8B-B14F-4D97-AF65-F5344CB8AC3E}">
        <p14:creationId xmlns:p14="http://schemas.microsoft.com/office/powerpoint/2010/main" val="97462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779D646-E7A8-4397-B8E3-53985BF8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Event trees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C005EF-2F9D-477C-B0CC-B194A3F21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Describe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consequences</a:t>
            </a:r>
            <a:r>
              <a:rPr lang="nl-NL" dirty="0"/>
              <a:t> of events.</a:t>
            </a:r>
          </a:p>
          <a:p>
            <a:r>
              <a:rPr lang="nl-NL" dirty="0" err="1"/>
              <a:t>Quantitative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probabilities</a:t>
            </a:r>
            <a:r>
              <a:rPr lang="nl-NL" dirty="0"/>
              <a:t> </a:t>
            </a:r>
            <a:r>
              <a:rPr lang="nl-NL" dirty="0" err="1"/>
              <a:t>known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Process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Start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i="1" dirty="0" err="1"/>
              <a:t>initiating</a:t>
            </a:r>
            <a:r>
              <a:rPr lang="nl-NL" dirty="0"/>
              <a:t> event.</a:t>
            </a:r>
          </a:p>
          <a:p>
            <a:pPr lvl="1"/>
            <a:r>
              <a:rPr lang="nl-NL" dirty="0" err="1"/>
              <a:t>Determine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immediate</a:t>
            </a:r>
            <a:r>
              <a:rPr lang="nl-NL" dirty="0"/>
              <a:t> </a:t>
            </a:r>
            <a:r>
              <a:rPr lang="nl-NL" dirty="0" err="1"/>
              <a:t>consequences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Examine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decides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consequences</a:t>
            </a:r>
            <a:r>
              <a:rPr lang="nl-NL" dirty="0"/>
              <a:t> </a:t>
            </a:r>
            <a:r>
              <a:rPr lang="nl-NL" dirty="0" err="1"/>
              <a:t>occur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Repeat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40C8E2-85EA-4B38-B1A8-D1672CF88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6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DC4C3-70C9-4BF2-B6B2-C8F19B9D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Event trees (</a:t>
            </a:r>
            <a:r>
              <a:rPr lang="nl-NL" dirty="0" err="1"/>
              <a:t>example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5CF15-95E3-4C8A-A373-76D1A3AB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48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7B9ADD-A4DE-4A54-B21D-908A09A9BF7E}"/>
              </a:ext>
            </a:extLst>
          </p:cNvPr>
          <p:cNvSpPr txBox="1"/>
          <p:nvPr/>
        </p:nvSpPr>
        <p:spPr>
          <a:xfrm>
            <a:off x="632520" y="39690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Fire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5131A2-59E2-4180-8C56-4E6F5A581A6A}"/>
              </a:ext>
            </a:extLst>
          </p:cNvPr>
          <p:cNvSpPr txBox="1"/>
          <p:nvPr/>
        </p:nvSpPr>
        <p:spPr>
          <a:xfrm>
            <a:off x="1214730" y="27809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occupied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92180F-21C9-4BEA-92F3-8847F76760B4}"/>
              </a:ext>
            </a:extLst>
          </p:cNvPr>
          <p:cNvSpPr txBox="1"/>
          <p:nvPr/>
        </p:nvSpPr>
        <p:spPr>
          <a:xfrm>
            <a:off x="1214730" y="478785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occupied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9255B3-FDC2-48F2-917C-53CDDAA12876}"/>
              </a:ext>
            </a:extLst>
          </p:cNvPr>
          <p:cNvSpPr txBox="1"/>
          <p:nvPr/>
        </p:nvSpPr>
        <p:spPr>
          <a:xfrm>
            <a:off x="3584848" y="199234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Firefighters</a:t>
            </a:r>
            <a:r>
              <a:rPr lang="nl-NL" dirty="0"/>
              <a:t> </a:t>
            </a:r>
            <a:r>
              <a:rPr lang="nl-NL" dirty="0" err="1"/>
              <a:t>arrive</a:t>
            </a:r>
            <a:r>
              <a:rPr lang="nl-NL" dirty="0"/>
              <a:t> </a:t>
            </a:r>
            <a:r>
              <a:rPr lang="nl-NL" dirty="0" err="1"/>
              <a:t>quickly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2AB1BA-8A06-437B-83EA-5B35B65941AE}"/>
              </a:ext>
            </a:extLst>
          </p:cNvPr>
          <p:cNvSpPr txBox="1"/>
          <p:nvPr/>
        </p:nvSpPr>
        <p:spPr>
          <a:xfrm>
            <a:off x="3584848" y="368453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Firefighters</a:t>
            </a:r>
            <a:r>
              <a:rPr lang="nl-NL" dirty="0"/>
              <a:t> </a:t>
            </a:r>
            <a:r>
              <a:rPr lang="nl-NL" dirty="0" err="1"/>
              <a:t>arrive</a:t>
            </a:r>
            <a:r>
              <a:rPr lang="nl-NL" dirty="0"/>
              <a:t> </a:t>
            </a:r>
            <a:r>
              <a:rPr lang="nl-NL" dirty="0" err="1"/>
              <a:t>slowly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90753D9-610D-4908-9421-B293D2A032D0}"/>
              </a:ext>
            </a:extLst>
          </p:cNvPr>
          <p:cNvCxnSpPr>
            <a:cxnSpLocks/>
          </p:cNvCxnSpPr>
          <p:nvPr/>
        </p:nvCxnSpPr>
        <p:spPr>
          <a:xfrm flipV="1">
            <a:off x="1214731" y="3150260"/>
            <a:ext cx="0" cy="200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42916FF-443F-4705-8CEB-126DC65B3579}"/>
              </a:ext>
            </a:extLst>
          </p:cNvPr>
          <p:cNvCxnSpPr>
            <a:cxnSpLocks/>
          </p:cNvCxnSpPr>
          <p:nvPr/>
        </p:nvCxnSpPr>
        <p:spPr>
          <a:xfrm flipH="1">
            <a:off x="1214731" y="3150260"/>
            <a:ext cx="2370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5A0E3A7-86F4-43DA-BCA7-2047A4DE67C9}"/>
              </a:ext>
            </a:extLst>
          </p:cNvPr>
          <p:cNvCxnSpPr>
            <a:cxnSpLocks/>
          </p:cNvCxnSpPr>
          <p:nvPr/>
        </p:nvCxnSpPr>
        <p:spPr>
          <a:xfrm flipH="1">
            <a:off x="1214732" y="5157192"/>
            <a:ext cx="5466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2345058-1518-470B-A1C1-0E1BBC243B87}"/>
              </a:ext>
            </a:extLst>
          </p:cNvPr>
          <p:cNvCxnSpPr>
            <a:cxnSpLocks/>
          </p:cNvCxnSpPr>
          <p:nvPr/>
        </p:nvCxnSpPr>
        <p:spPr>
          <a:xfrm flipH="1" flipV="1">
            <a:off x="3584847" y="2361674"/>
            <a:ext cx="1" cy="169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E8098BD-3A8B-4881-A94F-5A782B1E5605}"/>
              </a:ext>
            </a:extLst>
          </p:cNvPr>
          <p:cNvCxnSpPr>
            <a:cxnSpLocks/>
          </p:cNvCxnSpPr>
          <p:nvPr/>
        </p:nvCxnSpPr>
        <p:spPr>
          <a:xfrm flipH="1">
            <a:off x="3584849" y="2361674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93BC97C-50EE-42C2-B7F2-92F99A965964}"/>
              </a:ext>
            </a:extLst>
          </p:cNvPr>
          <p:cNvCxnSpPr>
            <a:cxnSpLocks/>
          </p:cNvCxnSpPr>
          <p:nvPr/>
        </p:nvCxnSpPr>
        <p:spPr>
          <a:xfrm flipH="1">
            <a:off x="3584849" y="405386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47D59F14-7DF3-48B0-B40A-B36CB966FA1E}"/>
              </a:ext>
            </a:extLst>
          </p:cNvPr>
          <p:cNvSpPr txBox="1"/>
          <p:nvPr/>
        </p:nvSpPr>
        <p:spPr>
          <a:xfrm>
            <a:off x="6681192" y="497252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severely</a:t>
            </a:r>
            <a:r>
              <a:rPr lang="nl-NL" dirty="0"/>
              <a:t> </a:t>
            </a:r>
            <a:r>
              <a:rPr lang="nl-NL" dirty="0" err="1"/>
              <a:t>damaged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90D8EDE-5723-4AAC-B31F-61A4B5C88AA4}"/>
              </a:ext>
            </a:extLst>
          </p:cNvPr>
          <p:cNvSpPr txBox="1"/>
          <p:nvPr/>
        </p:nvSpPr>
        <p:spPr>
          <a:xfrm>
            <a:off x="6681192" y="37843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Deaths</a:t>
            </a:r>
            <a:endParaRPr lang="nl-NL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46B2641-1F80-45A6-9E3F-433E17356716}"/>
              </a:ext>
            </a:extLst>
          </p:cNvPr>
          <p:cNvSpPr txBox="1"/>
          <p:nvPr/>
        </p:nvSpPr>
        <p:spPr>
          <a:xfrm>
            <a:off x="6681193" y="217700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somewhat</a:t>
            </a:r>
            <a:r>
              <a:rPr lang="nl-NL" dirty="0"/>
              <a:t> </a:t>
            </a:r>
            <a:r>
              <a:rPr lang="nl-NL" dirty="0" err="1"/>
              <a:t>damaged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134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DC4C3-70C9-4BF2-B6B2-C8F19B9D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Event trees </a:t>
            </a:r>
            <a:r>
              <a:rPr lang="nl-NL" dirty="0" err="1"/>
              <a:t>quantification</a:t>
            </a:r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C47E6F0E-C7D2-49F5-8981-17DF3B4E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Assign</a:t>
            </a:r>
            <a:r>
              <a:rPr lang="nl-NL" dirty="0"/>
              <a:t> </a:t>
            </a:r>
            <a:r>
              <a:rPr lang="nl-NL" dirty="0" err="1"/>
              <a:t>probabilities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conditions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5CF15-95E3-4C8A-A373-76D1A3AB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49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7B9ADD-A4DE-4A54-B21D-908A09A9BF7E}"/>
              </a:ext>
            </a:extLst>
          </p:cNvPr>
          <p:cNvSpPr txBox="1"/>
          <p:nvPr/>
        </p:nvSpPr>
        <p:spPr>
          <a:xfrm>
            <a:off x="632520" y="39690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Fire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5131A2-59E2-4180-8C56-4E6F5A581A6A}"/>
              </a:ext>
            </a:extLst>
          </p:cNvPr>
          <p:cNvSpPr txBox="1"/>
          <p:nvPr/>
        </p:nvSpPr>
        <p:spPr>
          <a:xfrm>
            <a:off x="1214730" y="27809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occupied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92180F-21C9-4BEA-92F3-8847F76760B4}"/>
              </a:ext>
            </a:extLst>
          </p:cNvPr>
          <p:cNvSpPr txBox="1"/>
          <p:nvPr/>
        </p:nvSpPr>
        <p:spPr>
          <a:xfrm>
            <a:off x="1214730" y="478785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occupied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9255B3-FDC2-48F2-917C-53CDDAA12876}"/>
              </a:ext>
            </a:extLst>
          </p:cNvPr>
          <p:cNvSpPr txBox="1"/>
          <p:nvPr/>
        </p:nvSpPr>
        <p:spPr>
          <a:xfrm>
            <a:off x="3584848" y="199234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Firefighters</a:t>
            </a:r>
            <a:r>
              <a:rPr lang="nl-NL" dirty="0"/>
              <a:t> </a:t>
            </a:r>
            <a:r>
              <a:rPr lang="nl-NL" dirty="0" err="1"/>
              <a:t>arrive</a:t>
            </a:r>
            <a:r>
              <a:rPr lang="nl-NL" dirty="0"/>
              <a:t> </a:t>
            </a:r>
            <a:r>
              <a:rPr lang="nl-NL" dirty="0" err="1"/>
              <a:t>quickly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2AB1BA-8A06-437B-83EA-5B35B65941AE}"/>
              </a:ext>
            </a:extLst>
          </p:cNvPr>
          <p:cNvSpPr txBox="1"/>
          <p:nvPr/>
        </p:nvSpPr>
        <p:spPr>
          <a:xfrm>
            <a:off x="3584848" y="368453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Firefighters</a:t>
            </a:r>
            <a:r>
              <a:rPr lang="nl-NL" dirty="0"/>
              <a:t> </a:t>
            </a:r>
            <a:r>
              <a:rPr lang="nl-NL" dirty="0" err="1"/>
              <a:t>arrive</a:t>
            </a:r>
            <a:r>
              <a:rPr lang="nl-NL" dirty="0"/>
              <a:t> </a:t>
            </a:r>
            <a:r>
              <a:rPr lang="nl-NL" dirty="0" err="1"/>
              <a:t>slowly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90753D9-610D-4908-9421-B293D2A032D0}"/>
              </a:ext>
            </a:extLst>
          </p:cNvPr>
          <p:cNvCxnSpPr>
            <a:cxnSpLocks/>
          </p:cNvCxnSpPr>
          <p:nvPr/>
        </p:nvCxnSpPr>
        <p:spPr>
          <a:xfrm flipV="1">
            <a:off x="1214731" y="3150260"/>
            <a:ext cx="0" cy="200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42916FF-443F-4705-8CEB-126DC65B3579}"/>
              </a:ext>
            </a:extLst>
          </p:cNvPr>
          <p:cNvCxnSpPr>
            <a:cxnSpLocks/>
          </p:cNvCxnSpPr>
          <p:nvPr/>
        </p:nvCxnSpPr>
        <p:spPr>
          <a:xfrm flipH="1">
            <a:off x="1214731" y="3150260"/>
            <a:ext cx="2370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5A0E3A7-86F4-43DA-BCA7-2047A4DE67C9}"/>
              </a:ext>
            </a:extLst>
          </p:cNvPr>
          <p:cNvCxnSpPr>
            <a:cxnSpLocks/>
          </p:cNvCxnSpPr>
          <p:nvPr/>
        </p:nvCxnSpPr>
        <p:spPr>
          <a:xfrm flipH="1">
            <a:off x="1214732" y="5157192"/>
            <a:ext cx="5466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2345058-1518-470B-A1C1-0E1BBC243B87}"/>
              </a:ext>
            </a:extLst>
          </p:cNvPr>
          <p:cNvCxnSpPr>
            <a:cxnSpLocks/>
          </p:cNvCxnSpPr>
          <p:nvPr/>
        </p:nvCxnSpPr>
        <p:spPr>
          <a:xfrm flipH="1" flipV="1">
            <a:off x="3584847" y="2361674"/>
            <a:ext cx="1" cy="169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E8098BD-3A8B-4881-A94F-5A782B1E5605}"/>
              </a:ext>
            </a:extLst>
          </p:cNvPr>
          <p:cNvCxnSpPr>
            <a:cxnSpLocks/>
          </p:cNvCxnSpPr>
          <p:nvPr/>
        </p:nvCxnSpPr>
        <p:spPr>
          <a:xfrm flipH="1">
            <a:off x="3584849" y="2361674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93BC97C-50EE-42C2-B7F2-92F99A965964}"/>
              </a:ext>
            </a:extLst>
          </p:cNvPr>
          <p:cNvCxnSpPr>
            <a:cxnSpLocks/>
          </p:cNvCxnSpPr>
          <p:nvPr/>
        </p:nvCxnSpPr>
        <p:spPr>
          <a:xfrm flipH="1">
            <a:off x="3584849" y="405386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47D59F14-7DF3-48B0-B40A-B36CB966FA1E}"/>
              </a:ext>
            </a:extLst>
          </p:cNvPr>
          <p:cNvSpPr txBox="1"/>
          <p:nvPr/>
        </p:nvSpPr>
        <p:spPr>
          <a:xfrm>
            <a:off x="6681192" y="497252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severely</a:t>
            </a:r>
            <a:r>
              <a:rPr lang="nl-NL" dirty="0"/>
              <a:t> </a:t>
            </a:r>
            <a:r>
              <a:rPr lang="nl-NL" dirty="0" err="1"/>
              <a:t>damaged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90D8EDE-5723-4AAC-B31F-61A4B5C88AA4}"/>
              </a:ext>
            </a:extLst>
          </p:cNvPr>
          <p:cNvSpPr txBox="1"/>
          <p:nvPr/>
        </p:nvSpPr>
        <p:spPr>
          <a:xfrm>
            <a:off x="6681192" y="37843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Deaths</a:t>
            </a:r>
            <a:endParaRPr lang="nl-NL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46B2641-1F80-45A6-9E3F-433E17356716}"/>
              </a:ext>
            </a:extLst>
          </p:cNvPr>
          <p:cNvSpPr txBox="1"/>
          <p:nvPr/>
        </p:nvSpPr>
        <p:spPr>
          <a:xfrm>
            <a:off x="6681193" y="217700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somewhat</a:t>
            </a:r>
            <a:r>
              <a:rPr lang="nl-NL" dirty="0"/>
              <a:t> </a:t>
            </a:r>
            <a:r>
              <a:rPr lang="nl-NL" dirty="0" err="1"/>
              <a:t>damaged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C1F764-DBAF-468E-ADA4-64E278F56B25}"/>
              </a:ext>
            </a:extLst>
          </p:cNvPr>
          <p:cNvSpPr txBox="1"/>
          <p:nvPr/>
        </p:nvSpPr>
        <p:spPr>
          <a:xfrm>
            <a:off x="1214730" y="32327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60%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FC3F2E0-2A95-49F2-B392-CAE708E2590F}"/>
              </a:ext>
            </a:extLst>
          </p:cNvPr>
          <p:cNvSpPr txBox="1"/>
          <p:nvPr/>
        </p:nvSpPr>
        <p:spPr>
          <a:xfrm>
            <a:off x="1214730" y="52636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40%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CEDD01-B479-4783-90D5-81149779E213}"/>
              </a:ext>
            </a:extLst>
          </p:cNvPr>
          <p:cNvSpPr txBox="1"/>
          <p:nvPr/>
        </p:nvSpPr>
        <p:spPr>
          <a:xfrm>
            <a:off x="3584846" y="24551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90%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A1E1D56-C1CF-4E9C-83B5-E8B41363AED2}"/>
              </a:ext>
            </a:extLst>
          </p:cNvPr>
          <p:cNvSpPr txBox="1"/>
          <p:nvPr/>
        </p:nvSpPr>
        <p:spPr>
          <a:xfrm>
            <a:off x="3584846" y="41145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89058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priority heat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21" r="1663" b="10749"/>
          <a:stretch/>
        </p:blipFill>
        <p:spPr>
          <a:xfrm>
            <a:off x="237269" y="908720"/>
            <a:ext cx="9499733" cy="5301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4928" y="5489868"/>
            <a:ext cx="170716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 Probability 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658344" y="3161268"/>
            <a:ext cx="246734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Severity / impact </a:t>
            </a:r>
          </a:p>
        </p:txBody>
      </p:sp>
      <p:sp>
        <p:nvSpPr>
          <p:cNvPr id="3" name="Oval 2"/>
          <p:cNvSpPr/>
          <p:nvPr/>
        </p:nvSpPr>
        <p:spPr>
          <a:xfrm>
            <a:off x="6753207" y="1961456"/>
            <a:ext cx="216024" cy="19432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41034" y="1961456"/>
            <a:ext cx="216024" cy="19432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1" name="Straight Arrow Connector 10"/>
          <p:cNvCxnSpPr>
            <a:stCxn id="3" idx="2"/>
            <a:endCxn id="9" idx="6"/>
          </p:cNvCxnSpPr>
          <p:nvPr/>
        </p:nvCxnSpPr>
        <p:spPr>
          <a:xfrm flipH="1">
            <a:off x="5457056" y="2058616"/>
            <a:ext cx="129614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241034" y="3207296"/>
            <a:ext cx="216024" cy="19432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6" name="Straight Arrow Connector 25"/>
          <p:cNvCxnSpPr>
            <a:stCxn id="3" idx="3"/>
            <a:endCxn id="25" idx="7"/>
          </p:cNvCxnSpPr>
          <p:nvPr/>
        </p:nvCxnSpPr>
        <p:spPr>
          <a:xfrm flipH="1">
            <a:off x="5425420" y="2127318"/>
            <a:ext cx="1359418" cy="11084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753207" y="3279304"/>
            <a:ext cx="216024" cy="19432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9" name="Straight Arrow Connector 28"/>
          <p:cNvCxnSpPr>
            <a:stCxn id="3" idx="4"/>
            <a:endCxn id="28" idx="0"/>
          </p:cNvCxnSpPr>
          <p:nvPr/>
        </p:nvCxnSpPr>
        <p:spPr>
          <a:xfrm flipH="1">
            <a:off x="6861224" y="2155776"/>
            <a:ext cx="1" cy="11235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73084" y="1181566"/>
            <a:ext cx="2400267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Ins="36000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driving license,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ad. cruise control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2920" y="2425442"/>
            <a:ext cx="1584176" cy="400110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Speed limits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1233" y="2393504"/>
            <a:ext cx="1266140" cy="400110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Airbags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2295" y="4493930"/>
            <a:ext cx="1074847" cy="707886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Accept risks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17096" y="4949684"/>
            <a:ext cx="1097688" cy="540164"/>
            <a:chOff x="5797107" y="4037352"/>
            <a:chExt cx="1097688" cy="540164"/>
          </a:xfrm>
        </p:grpSpPr>
        <p:sp>
          <p:nvSpPr>
            <p:cNvPr id="23" name="Freeform 22"/>
            <p:cNvSpPr/>
            <p:nvPr/>
          </p:nvSpPr>
          <p:spPr>
            <a:xfrm rot="19720623" flipV="1">
              <a:off x="5797107" y="4037352"/>
              <a:ext cx="1097688" cy="507876"/>
            </a:xfrm>
            <a:custGeom>
              <a:avLst/>
              <a:gdLst>
                <a:gd name="connsiteX0" fmla="*/ 537011 w 1097687"/>
                <a:gd name="connsiteY0" fmla="*/ 0 h 825093"/>
                <a:gd name="connsiteX1" fmla="*/ 16311 w 1097687"/>
                <a:gd name="connsiteY1" fmla="*/ 596900 h 825093"/>
                <a:gd name="connsiteX2" fmla="*/ 1083111 w 1097687"/>
                <a:gd name="connsiteY2" fmla="*/ 800100 h 825093"/>
                <a:gd name="connsiteX3" fmla="*/ 664011 w 1097687"/>
                <a:gd name="connsiteY3" fmla="*/ 76200 h 82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687" h="825093">
                  <a:moveTo>
                    <a:pt x="537011" y="0"/>
                  </a:moveTo>
                  <a:cubicBezTo>
                    <a:pt x="231152" y="231775"/>
                    <a:pt x="-74706" y="463550"/>
                    <a:pt x="16311" y="596900"/>
                  </a:cubicBezTo>
                  <a:cubicBezTo>
                    <a:pt x="107328" y="730250"/>
                    <a:pt x="975161" y="886883"/>
                    <a:pt x="1083111" y="800100"/>
                  </a:cubicBezTo>
                  <a:cubicBezTo>
                    <a:pt x="1191061" y="713317"/>
                    <a:pt x="664011" y="76200"/>
                    <a:pt x="664011" y="76200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442757" y="4383196"/>
              <a:ext cx="216024" cy="19432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id="{EA885B48-C42E-4869-8ECC-989B333DAEF3}"/>
              </a:ext>
            </a:extLst>
          </p:cNvPr>
          <p:cNvSpPr txBox="1"/>
          <p:nvPr/>
        </p:nvSpPr>
        <p:spPr>
          <a:xfrm>
            <a:off x="1352600" y="908720"/>
            <a:ext cx="1074847" cy="400110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Insure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DF31CA68-183A-4BEB-85FF-241183C23D2B}"/>
              </a:ext>
            </a:extLst>
          </p:cNvPr>
          <p:cNvGrpSpPr/>
          <p:nvPr/>
        </p:nvGrpSpPr>
        <p:grpSpPr>
          <a:xfrm>
            <a:off x="2067401" y="1364474"/>
            <a:ext cx="1097688" cy="540164"/>
            <a:chOff x="5797107" y="4037352"/>
            <a:chExt cx="1097688" cy="540164"/>
          </a:xfrm>
        </p:grpSpPr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76C21FFF-1705-48BB-9981-7867088661A8}"/>
                </a:ext>
              </a:extLst>
            </p:cNvPr>
            <p:cNvSpPr/>
            <p:nvPr/>
          </p:nvSpPr>
          <p:spPr>
            <a:xfrm rot="19720623" flipV="1">
              <a:off x="5797107" y="4037352"/>
              <a:ext cx="1097688" cy="507876"/>
            </a:xfrm>
            <a:custGeom>
              <a:avLst/>
              <a:gdLst>
                <a:gd name="connsiteX0" fmla="*/ 537011 w 1097687"/>
                <a:gd name="connsiteY0" fmla="*/ 0 h 825093"/>
                <a:gd name="connsiteX1" fmla="*/ 16311 w 1097687"/>
                <a:gd name="connsiteY1" fmla="*/ 596900 h 825093"/>
                <a:gd name="connsiteX2" fmla="*/ 1083111 w 1097687"/>
                <a:gd name="connsiteY2" fmla="*/ 800100 h 825093"/>
                <a:gd name="connsiteX3" fmla="*/ 664011 w 1097687"/>
                <a:gd name="connsiteY3" fmla="*/ 76200 h 82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687" h="825093">
                  <a:moveTo>
                    <a:pt x="537011" y="0"/>
                  </a:moveTo>
                  <a:cubicBezTo>
                    <a:pt x="231152" y="231775"/>
                    <a:pt x="-74706" y="463550"/>
                    <a:pt x="16311" y="596900"/>
                  </a:cubicBezTo>
                  <a:cubicBezTo>
                    <a:pt x="107328" y="730250"/>
                    <a:pt x="975161" y="886883"/>
                    <a:pt x="1083111" y="800100"/>
                  </a:cubicBezTo>
                  <a:cubicBezTo>
                    <a:pt x="1191061" y="713317"/>
                    <a:pt x="664011" y="76200"/>
                    <a:pt x="664011" y="76200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5505E1D4-E4E2-4F39-8C50-049B02E9719D}"/>
                </a:ext>
              </a:extLst>
            </p:cNvPr>
            <p:cNvSpPr/>
            <p:nvPr/>
          </p:nvSpPr>
          <p:spPr>
            <a:xfrm>
              <a:off x="6442757" y="4383196"/>
              <a:ext cx="216024" cy="19432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5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5" grpId="0" animBg="1"/>
      <p:bldP spid="2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DC4C3-70C9-4BF2-B6B2-C8F19B9D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Event trees </a:t>
            </a:r>
            <a:r>
              <a:rPr lang="nl-NL" dirty="0" err="1"/>
              <a:t>quantification</a:t>
            </a:r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C47E6F0E-C7D2-49F5-8981-17DF3B4E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Compute</a:t>
            </a:r>
            <a:r>
              <a:rPr lang="nl-NL" dirty="0"/>
              <a:t> </a:t>
            </a:r>
            <a:r>
              <a:rPr lang="nl-NL" dirty="0" err="1"/>
              <a:t>probabilities</a:t>
            </a:r>
            <a:r>
              <a:rPr lang="nl-NL" dirty="0"/>
              <a:t> of </a:t>
            </a:r>
            <a:r>
              <a:rPr lang="nl-NL" dirty="0" err="1"/>
              <a:t>outcomes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5CF15-95E3-4C8A-A373-76D1A3AB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50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7B9ADD-A4DE-4A54-B21D-908A09A9BF7E}"/>
              </a:ext>
            </a:extLst>
          </p:cNvPr>
          <p:cNvSpPr txBox="1"/>
          <p:nvPr/>
        </p:nvSpPr>
        <p:spPr>
          <a:xfrm>
            <a:off x="632520" y="39690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Fire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5131A2-59E2-4180-8C56-4E6F5A581A6A}"/>
              </a:ext>
            </a:extLst>
          </p:cNvPr>
          <p:cNvSpPr txBox="1"/>
          <p:nvPr/>
        </p:nvSpPr>
        <p:spPr>
          <a:xfrm>
            <a:off x="1214730" y="27809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occupied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92180F-21C9-4BEA-92F3-8847F76760B4}"/>
              </a:ext>
            </a:extLst>
          </p:cNvPr>
          <p:cNvSpPr txBox="1"/>
          <p:nvPr/>
        </p:nvSpPr>
        <p:spPr>
          <a:xfrm>
            <a:off x="1214730" y="478785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occupied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9255B3-FDC2-48F2-917C-53CDDAA12876}"/>
              </a:ext>
            </a:extLst>
          </p:cNvPr>
          <p:cNvSpPr txBox="1"/>
          <p:nvPr/>
        </p:nvSpPr>
        <p:spPr>
          <a:xfrm>
            <a:off x="3584848" y="199234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Firefighters</a:t>
            </a:r>
            <a:r>
              <a:rPr lang="nl-NL" dirty="0"/>
              <a:t> </a:t>
            </a:r>
            <a:r>
              <a:rPr lang="nl-NL" dirty="0" err="1"/>
              <a:t>arrive</a:t>
            </a:r>
            <a:r>
              <a:rPr lang="nl-NL" dirty="0"/>
              <a:t> </a:t>
            </a:r>
            <a:r>
              <a:rPr lang="nl-NL" dirty="0" err="1"/>
              <a:t>quickly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2AB1BA-8A06-437B-83EA-5B35B65941AE}"/>
              </a:ext>
            </a:extLst>
          </p:cNvPr>
          <p:cNvSpPr txBox="1"/>
          <p:nvPr/>
        </p:nvSpPr>
        <p:spPr>
          <a:xfrm>
            <a:off x="3584848" y="368453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Firefighters</a:t>
            </a:r>
            <a:r>
              <a:rPr lang="nl-NL" dirty="0"/>
              <a:t> </a:t>
            </a:r>
            <a:r>
              <a:rPr lang="nl-NL" dirty="0" err="1"/>
              <a:t>arrive</a:t>
            </a:r>
            <a:r>
              <a:rPr lang="nl-NL" dirty="0"/>
              <a:t> </a:t>
            </a:r>
            <a:r>
              <a:rPr lang="nl-NL" dirty="0" err="1"/>
              <a:t>slowly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90753D9-610D-4908-9421-B293D2A032D0}"/>
              </a:ext>
            </a:extLst>
          </p:cNvPr>
          <p:cNvCxnSpPr>
            <a:cxnSpLocks/>
          </p:cNvCxnSpPr>
          <p:nvPr/>
        </p:nvCxnSpPr>
        <p:spPr>
          <a:xfrm flipV="1">
            <a:off x="1214731" y="3150260"/>
            <a:ext cx="0" cy="200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42916FF-443F-4705-8CEB-126DC65B3579}"/>
              </a:ext>
            </a:extLst>
          </p:cNvPr>
          <p:cNvCxnSpPr>
            <a:cxnSpLocks/>
          </p:cNvCxnSpPr>
          <p:nvPr/>
        </p:nvCxnSpPr>
        <p:spPr>
          <a:xfrm flipH="1">
            <a:off x="1214731" y="3150260"/>
            <a:ext cx="2370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5A0E3A7-86F4-43DA-BCA7-2047A4DE67C9}"/>
              </a:ext>
            </a:extLst>
          </p:cNvPr>
          <p:cNvCxnSpPr>
            <a:cxnSpLocks/>
          </p:cNvCxnSpPr>
          <p:nvPr/>
        </p:nvCxnSpPr>
        <p:spPr>
          <a:xfrm flipH="1">
            <a:off x="1214732" y="5157192"/>
            <a:ext cx="5466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2345058-1518-470B-A1C1-0E1BBC243B87}"/>
              </a:ext>
            </a:extLst>
          </p:cNvPr>
          <p:cNvCxnSpPr>
            <a:cxnSpLocks/>
          </p:cNvCxnSpPr>
          <p:nvPr/>
        </p:nvCxnSpPr>
        <p:spPr>
          <a:xfrm flipH="1" flipV="1">
            <a:off x="3584847" y="2361674"/>
            <a:ext cx="1" cy="169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E8098BD-3A8B-4881-A94F-5A782B1E5605}"/>
              </a:ext>
            </a:extLst>
          </p:cNvPr>
          <p:cNvCxnSpPr>
            <a:cxnSpLocks/>
          </p:cNvCxnSpPr>
          <p:nvPr/>
        </p:nvCxnSpPr>
        <p:spPr>
          <a:xfrm flipH="1">
            <a:off x="3584849" y="2361674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93BC97C-50EE-42C2-B7F2-92F99A965964}"/>
              </a:ext>
            </a:extLst>
          </p:cNvPr>
          <p:cNvCxnSpPr>
            <a:cxnSpLocks/>
          </p:cNvCxnSpPr>
          <p:nvPr/>
        </p:nvCxnSpPr>
        <p:spPr>
          <a:xfrm flipH="1">
            <a:off x="3584849" y="405386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47D59F14-7DF3-48B0-B40A-B36CB966FA1E}"/>
              </a:ext>
            </a:extLst>
          </p:cNvPr>
          <p:cNvSpPr txBox="1"/>
          <p:nvPr/>
        </p:nvSpPr>
        <p:spPr>
          <a:xfrm>
            <a:off x="6681192" y="497252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severely</a:t>
            </a:r>
            <a:r>
              <a:rPr lang="nl-NL" dirty="0"/>
              <a:t> </a:t>
            </a:r>
            <a:r>
              <a:rPr lang="nl-NL" dirty="0" err="1"/>
              <a:t>damaged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90D8EDE-5723-4AAC-B31F-61A4B5C88AA4}"/>
              </a:ext>
            </a:extLst>
          </p:cNvPr>
          <p:cNvSpPr txBox="1"/>
          <p:nvPr/>
        </p:nvSpPr>
        <p:spPr>
          <a:xfrm>
            <a:off x="6681192" y="37843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Deaths</a:t>
            </a:r>
            <a:endParaRPr lang="nl-NL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46B2641-1F80-45A6-9E3F-433E17356716}"/>
              </a:ext>
            </a:extLst>
          </p:cNvPr>
          <p:cNvSpPr txBox="1"/>
          <p:nvPr/>
        </p:nvSpPr>
        <p:spPr>
          <a:xfrm>
            <a:off x="6681193" y="217700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somewhat</a:t>
            </a:r>
            <a:r>
              <a:rPr lang="nl-NL" dirty="0"/>
              <a:t> </a:t>
            </a:r>
            <a:r>
              <a:rPr lang="nl-NL" dirty="0" err="1"/>
              <a:t>damaged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C1F764-DBAF-468E-ADA4-64E278F56B25}"/>
              </a:ext>
            </a:extLst>
          </p:cNvPr>
          <p:cNvSpPr txBox="1"/>
          <p:nvPr/>
        </p:nvSpPr>
        <p:spPr>
          <a:xfrm>
            <a:off x="1214730" y="32327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60%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FC3F2E0-2A95-49F2-B392-CAE708E2590F}"/>
              </a:ext>
            </a:extLst>
          </p:cNvPr>
          <p:cNvSpPr txBox="1"/>
          <p:nvPr/>
        </p:nvSpPr>
        <p:spPr>
          <a:xfrm>
            <a:off x="1214730" y="52636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40%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CEDD01-B479-4783-90D5-81149779E213}"/>
              </a:ext>
            </a:extLst>
          </p:cNvPr>
          <p:cNvSpPr txBox="1"/>
          <p:nvPr/>
        </p:nvSpPr>
        <p:spPr>
          <a:xfrm>
            <a:off x="3584846" y="24551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90%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A1E1D56-C1CF-4E9C-83B5-E8B41363AED2}"/>
              </a:ext>
            </a:extLst>
          </p:cNvPr>
          <p:cNvSpPr txBox="1"/>
          <p:nvPr/>
        </p:nvSpPr>
        <p:spPr>
          <a:xfrm>
            <a:off x="3584846" y="41145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10%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2EB690-1D95-44AE-83D6-83E921D0D18D}"/>
              </a:ext>
            </a:extLst>
          </p:cNvPr>
          <p:cNvSpPr txBox="1"/>
          <p:nvPr/>
        </p:nvSpPr>
        <p:spPr>
          <a:xfrm>
            <a:off x="6681192" y="258640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0.6 x 0.9 = 0.54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E0A2EDB-95A8-497F-931C-3459793B6F14}"/>
              </a:ext>
            </a:extLst>
          </p:cNvPr>
          <p:cNvSpPr txBox="1"/>
          <p:nvPr/>
        </p:nvSpPr>
        <p:spPr>
          <a:xfrm>
            <a:off x="6681191" y="415139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0.6 x 0.1 = 0.06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745051D-C0F0-4162-AAE1-843780C91050}"/>
              </a:ext>
            </a:extLst>
          </p:cNvPr>
          <p:cNvSpPr txBox="1"/>
          <p:nvPr/>
        </p:nvSpPr>
        <p:spPr>
          <a:xfrm>
            <a:off x="6681190" y="53650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20605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DC4C3-70C9-4BF2-B6B2-C8F19B9D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Event trees </a:t>
            </a:r>
            <a:r>
              <a:rPr lang="nl-NL" dirty="0" err="1"/>
              <a:t>quantification</a:t>
            </a:r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C47E6F0E-C7D2-49F5-8981-17DF3B4E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Assign</a:t>
            </a:r>
            <a:r>
              <a:rPr lang="nl-NL" dirty="0"/>
              <a:t> impact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compute</a:t>
            </a:r>
            <a:r>
              <a:rPr lang="nl-NL" dirty="0"/>
              <a:t> risk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5CF15-95E3-4C8A-A373-76D1A3AB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51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7B9ADD-A4DE-4A54-B21D-908A09A9BF7E}"/>
              </a:ext>
            </a:extLst>
          </p:cNvPr>
          <p:cNvSpPr txBox="1"/>
          <p:nvPr/>
        </p:nvSpPr>
        <p:spPr>
          <a:xfrm>
            <a:off x="632520" y="39690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Fire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5131A2-59E2-4180-8C56-4E6F5A581A6A}"/>
              </a:ext>
            </a:extLst>
          </p:cNvPr>
          <p:cNvSpPr txBox="1"/>
          <p:nvPr/>
        </p:nvSpPr>
        <p:spPr>
          <a:xfrm>
            <a:off x="1214730" y="27809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occupied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92180F-21C9-4BEA-92F3-8847F76760B4}"/>
              </a:ext>
            </a:extLst>
          </p:cNvPr>
          <p:cNvSpPr txBox="1"/>
          <p:nvPr/>
        </p:nvSpPr>
        <p:spPr>
          <a:xfrm>
            <a:off x="1214730" y="478785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occupied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9255B3-FDC2-48F2-917C-53CDDAA12876}"/>
              </a:ext>
            </a:extLst>
          </p:cNvPr>
          <p:cNvSpPr txBox="1"/>
          <p:nvPr/>
        </p:nvSpPr>
        <p:spPr>
          <a:xfrm>
            <a:off x="3584848" y="199234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Firefighters</a:t>
            </a:r>
            <a:r>
              <a:rPr lang="nl-NL" dirty="0"/>
              <a:t> </a:t>
            </a:r>
            <a:r>
              <a:rPr lang="nl-NL" dirty="0" err="1"/>
              <a:t>arrive</a:t>
            </a:r>
            <a:r>
              <a:rPr lang="nl-NL" dirty="0"/>
              <a:t> </a:t>
            </a:r>
            <a:r>
              <a:rPr lang="nl-NL" dirty="0" err="1"/>
              <a:t>quickly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2AB1BA-8A06-437B-83EA-5B35B65941AE}"/>
              </a:ext>
            </a:extLst>
          </p:cNvPr>
          <p:cNvSpPr txBox="1"/>
          <p:nvPr/>
        </p:nvSpPr>
        <p:spPr>
          <a:xfrm>
            <a:off x="3584848" y="368453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Firefighters</a:t>
            </a:r>
            <a:r>
              <a:rPr lang="nl-NL" dirty="0"/>
              <a:t> </a:t>
            </a:r>
            <a:r>
              <a:rPr lang="nl-NL" dirty="0" err="1"/>
              <a:t>arrive</a:t>
            </a:r>
            <a:r>
              <a:rPr lang="nl-NL" dirty="0"/>
              <a:t> </a:t>
            </a:r>
            <a:r>
              <a:rPr lang="nl-NL" dirty="0" err="1"/>
              <a:t>slowly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90753D9-610D-4908-9421-B293D2A032D0}"/>
              </a:ext>
            </a:extLst>
          </p:cNvPr>
          <p:cNvCxnSpPr>
            <a:cxnSpLocks/>
          </p:cNvCxnSpPr>
          <p:nvPr/>
        </p:nvCxnSpPr>
        <p:spPr>
          <a:xfrm flipV="1">
            <a:off x="1214731" y="3150260"/>
            <a:ext cx="0" cy="200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42916FF-443F-4705-8CEB-126DC65B3579}"/>
              </a:ext>
            </a:extLst>
          </p:cNvPr>
          <p:cNvCxnSpPr>
            <a:cxnSpLocks/>
          </p:cNvCxnSpPr>
          <p:nvPr/>
        </p:nvCxnSpPr>
        <p:spPr>
          <a:xfrm flipH="1">
            <a:off x="1214731" y="3150260"/>
            <a:ext cx="2370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5A0E3A7-86F4-43DA-BCA7-2047A4DE67C9}"/>
              </a:ext>
            </a:extLst>
          </p:cNvPr>
          <p:cNvCxnSpPr>
            <a:cxnSpLocks/>
          </p:cNvCxnSpPr>
          <p:nvPr/>
        </p:nvCxnSpPr>
        <p:spPr>
          <a:xfrm flipH="1">
            <a:off x="1214732" y="5157192"/>
            <a:ext cx="5466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2345058-1518-470B-A1C1-0E1BBC243B87}"/>
              </a:ext>
            </a:extLst>
          </p:cNvPr>
          <p:cNvCxnSpPr>
            <a:cxnSpLocks/>
          </p:cNvCxnSpPr>
          <p:nvPr/>
        </p:nvCxnSpPr>
        <p:spPr>
          <a:xfrm flipH="1" flipV="1">
            <a:off x="3584847" y="2361674"/>
            <a:ext cx="1" cy="169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E8098BD-3A8B-4881-A94F-5A782B1E5605}"/>
              </a:ext>
            </a:extLst>
          </p:cNvPr>
          <p:cNvCxnSpPr>
            <a:cxnSpLocks/>
          </p:cNvCxnSpPr>
          <p:nvPr/>
        </p:nvCxnSpPr>
        <p:spPr>
          <a:xfrm flipH="1">
            <a:off x="3584849" y="2361674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93BC97C-50EE-42C2-B7F2-92F99A965964}"/>
              </a:ext>
            </a:extLst>
          </p:cNvPr>
          <p:cNvCxnSpPr>
            <a:cxnSpLocks/>
          </p:cNvCxnSpPr>
          <p:nvPr/>
        </p:nvCxnSpPr>
        <p:spPr>
          <a:xfrm flipH="1">
            <a:off x="3584849" y="405386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47D59F14-7DF3-48B0-B40A-B36CB966FA1E}"/>
              </a:ext>
            </a:extLst>
          </p:cNvPr>
          <p:cNvSpPr txBox="1"/>
          <p:nvPr/>
        </p:nvSpPr>
        <p:spPr>
          <a:xfrm>
            <a:off x="6681192" y="497252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severely</a:t>
            </a:r>
            <a:r>
              <a:rPr lang="nl-NL" dirty="0"/>
              <a:t> </a:t>
            </a:r>
            <a:r>
              <a:rPr lang="nl-NL" dirty="0" err="1"/>
              <a:t>damaged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90D8EDE-5723-4AAC-B31F-61A4B5C88AA4}"/>
              </a:ext>
            </a:extLst>
          </p:cNvPr>
          <p:cNvSpPr txBox="1"/>
          <p:nvPr/>
        </p:nvSpPr>
        <p:spPr>
          <a:xfrm>
            <a:off x="6681192" y="37843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Deaths</a:t>
            </a:r>
            <a:endParaRPr lang="nl-NL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46B2641-1F80-45A6-9E3F-433E17356716}"/>
              </a:ext>
            </a:extLst>
          </p:cNvPr>
          <p:cNvSpPr txBox="1"/>
          <p:nvPr/>
        </p:nvSpPr>
        <p:spPr>
          <a:xfrm>
            <a:off x="6681193" y="217700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somewhat</a:t>
            </a:r>
            <a:r>
              <a:rPr lang="nl-NL" dirty="0"/>
              <a:t> </a:t>
            </a:r>
            <a:r>
              <a:rPr lang="nl-NL" dirty="0" err="1"/>
              <a:t>damaged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C1F764-DBAF-468E-ADA4-64E278F56B25}"/>
              </a:ext>
            </a:extLst>
          </p:cNvPr>
          <p:cNvSpPr txBox="1"/>
          <p:nvPr/>
        </p:nvSpPr>
        <p:spPr>
          <a:xfrm>
            <a:off x="1214730" y="32327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60%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FC3F2E0-2A95-49F2-B392-CAE708E2590F}"/>
              </a:ext>
            </a:extLst>
          </p:cNvPr>
          <p:cNvSpPr txBox="1"/>
          <p:nvPr/>
        </p:nvSpPr>
        <p:spPr>
          <a:xfrm>
            <a:off x="1214730" y="52636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40%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CEDD01-B479-4783-90D5-81149779E213}"/>
              </a:ext>
            </a:extLst>
          </p:cNvPr>
          <p:cNvSpPr txBox="1"/>
          <p:nvPr/>
        </p:nvSpPr>
        <p:spPr>
          <a:xfrm>
            <a:off x="3584846" y="24551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90%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A1E1D56-C1CF-4E9C-83B5-E8B41363AED2}"/>
              </a:ext>
            </a:extLst>
          </p:cNvPr>
          <p:cNvSpPr txBox="1"/>
          <p:nvPr/>
        </p:nvSpPr>
        <p:spPr>
          <a:xfrm>
            <a:off x="3584846" y="41145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10%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2EB690-1D95-44AE-83D6-83E921D0D18D}"/>
              </a:ext>
            </a:extLst>
          </p:cNvPr>
          <p:cNvSpPr txBox="1"/>
          <p:nvPr/>
        </p:nvSpPr>
        <p:spPr>
          <a:xfrm>
            <a:off x="6681192" y="258640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0.6 x 0.9 = 0.54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E0A2EDB-95A8-497F-931C-3459793B6F14}"/>
              </a:ext>
            </a:extLst>
          </p:cNvPr>
          <p:cNvSpPr txBox="1"/>
          <p:nvPr/>
        </p:nvSpPr>
        <p:spPr>
          <a:xfrm>
            <a:off x="6681191" y="415139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0.6 x 0.1 = 0.06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745051D-C0F0-4162-AAE1-843780C91050}"/>
              </a:ext>
            </a:extLst>
          </p:cNvPr>
          <p:cNvSpPr txBox="1"/>
          <p:nvPr/>
        </p:nvSpPr>
        <p:spPr>
          <a:xfrm>
            <a:off x="6681190" y="53650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0.4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8F2FE01-E83A-4C66-A95F-AEC257C9B32A}"/>
              </a:ext>
            </a:extLst>
          </p:cNvPr>
          <p:cNvSpPr txBox="1"/>
          <p:nvPr/>
        </p:nvSpPr>
        <p:spPr>
          <a:xfrm>
            <a:off x="8892112" y="2586408"/>
            <a:ext cx="1018227" cy="369332"/>
          </a:xfrm>
          <a:prstGeom prst="rect">
            <a:avLst/>
          </a:prstGeom>
          <a:solidFill>
            <a:srgbClr val="FFD1D6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€50,000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344E5E4-6A70-41C9-ACC4-01B14B97FF29}"/>
              </a:ext>
            </a:extLst>
          </p:cNvPr>
          <p:cNvSpPr txBox="1"/>
          <p:nvPr/>
        </p:nvSpPr>
        <p:spPr>
          <a:xfrm>
            <a:off x="8758459" y="5365054"/>
            <a:ext cx="1146468" cy="369332"/>
          </a:xfrm>
          <a:prstGeom prst="rect">
            <a:avLst/>
          </a:prstGeom>
          <a:solidFill>
            <a:srgbClr val="FFD1D6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€500,000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CBFD4C7-A988-4B2C-9070-1C1B6012C2B4}"/>
              </a:ext>
            </a:extLst>
          </p:cNvPr>
          <p:cNvSpPr txBox="1"/>
          <p:nvPr/>
        </p:nvSpPr>
        <p:spPr>
          <a:xfrm>
            <a:off x="8437859" y="4114568"/>
            <a:ext cx="1467068" cy="369332"/>
          </a:xfrm>
          <a:prstGeom prst="rect">
            <a:avLst/>
          </a:prstGeom>
          <a:solidFill>
            <a:srgbClr val="FFD1D6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€10,000,000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5265C7B-0A25-4B1A-B28D-E1E4BD980FBC}"/>
              </a:ext>
            </a:extLst>
          </p:cNvPr>
          <p:cNvSpPr txBox="1"/>
          <p:nvPr/>
        </p:nvSpPr>
        <p:spPr>
          <a:xfrm>
            <a:off x="229638" y="5978564"/>
            <a:ext cx="6526146" cy="369332"/>
          </a:xfrm>
          <a:prstGeom prst="rect">
            <a:avLst/>
          </a:prstGeom>
          <a:solidFill>
            <a:srgbClr val="5ABED8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0.54 x 50,000 + 0.06 * 10,000,000 + 0.4 * 500,000 = €827,000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C758252A-9CC8-437D-AB01-CD7F462BFEF7}"/>
              </a:ext>
            </a:extLst>
          </p:cNvPr>
          <p:cNvSpPr txBox="1"/>
          <p:nvPr/>
        </p:nvSpPr>
        <p:spPr>
          <a:xfrm>
            <a:off x="6627543" y="5978325"/>
            <a:ext cx="1762021" cy="369332"/>
          </a:xfrm>
          <a:prstGeom prst="rect">
            <a:avLst/>
          </a:prstGeom>
          <a:solidFill>
            <a:srgbClr val="5ABED8"/>
          </a:solidFill>
        </p:spPr>
        <p:txBody>
          <a:bodyPr wrap="none" rtlCol="0">
            <a:spAutoFit/>
          </a:bodyPr>
          <a:lstStyle/>
          <a:p>
            <a:r>
              <a:rPr lang="nl-NL" b="1" dirty="0" err="1"/>
              <a:t>If</a:t>
            </a:r>
            <a:r>
              <a:rPr lang="nl-NL" b="1" dirty="0"/>
              <a:t> a </a:t>
            </a:r>
            <a:r>
              <a:rPr lang="nl-NL" b="1" dirty="0" err="1"/>
              <a:t>fire</a:t>
            </a:r>
            <a:r>
              <a:rPr lang="nl-NL" b="1" dirty="0"/>
              <a:t> </a:t>
            </a:r>
            <a:r>
              <a:rPr lang="nl-NL" b="1" dirty="0" err="1"/>
              <a:t>occurs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203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16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779D646-E7A8-4397-B8E3-53985BF8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Bow</a:t>
            </a:r>
            <a:r>
              <a:rPr lang="nl-NL" dirty="0"/>
              <a:t>-tie diagram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C005EF-2F9D-477C-B0CC-B194A3F21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Combine </a:t>
            </a:r>
            <a:r>
              <a:rPr lang="nl-NL" dirty="0" err="1"/>
              <a:t>fault</a:t>
            </a:r>
            <a:r>
              <a:rPr lang="nl-NL" dirty="0"/>
              <a:t> tree </a:t>
            </a:r>
            <a:r>
              <a:rPr lang="nl-NL" dirty="0" err="1"/>
              <a:t>and</a:t>
            </a:r>
            <a:r>
              <a:rPr lang="nl-NL" dirty="0"/>
              <a:t> event tree</a:t>
            </a:r>
          </a:p>
          <a:p>
            <a:pPr lvl="1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fault</a:t>
            </a:r>
            <a:r>
              <a:rPr lang="nl-NL" dirty="0"/>
              <a:t> tree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analyze</a:t>
            </a:r>
            <a:r>
              <a:rPr lang="nl-NL" dirty="0"/>
              <a:t> </a:t>
            </a:r>
            <a:r>
              <a:rPr lang="nl-NL" dirty="0" err="1"/>
              <a:t>occurrence</a:t>
            </a:r>
            <a:r>
              <a:rPr lang="nl-NL" dirty="0"/>
              <a:t> of </a:t>
            </a:r>
            <a:r>
              <a:rPr lang="nl-NL" dirty="0" err="1"/>
              <a:t>initiating</a:t>
            </a:r>
            <a:r>
              <a:rPr lang="nl-NL" dirty="0"/>
              <a:t> event.</a:t>
            </a:r>
          </a:p>
          <a:p>
            <a:pPr lvl="1"/>
            <a:r>
              <a:rPr lang="nl-NL" dirty="0" err="1"/>
              <a:t>Use</a:t>
            </a:r>
            <a:r>
              <a:rPr lang="nl-NL" dirty="0"/>
              <a:t> event tree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analyze</a:t>
            </a:r>
            <a:r>
              <a:rPr lang="nl-NL" dirty="0"/>
              <a:t> </a:t>
            </a:r>
            <a:r>
              <a:rPr lang="nl-NL" dirty="0" err="1"/>
              <a:t>consequences</a:t>
            </a:r>
            <a:r>
              <a:rPr lang="nl-NL" dirty="0"/>
              <a:t> of event.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40C8E2-85EA-4B38-B1A8-D1672CF88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E745-AC05-6044-9AE4-472BD1C11525}" type="slidenum">
              <a:rPr lang="nl-NL" smtClean="0"/>
              <a:pPr>
                <a:defRPr/>
              </a:pPr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2162-C595-451C-9D30-CADB0759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Bow</a:t>
            </a:r>
            <a:r>
              <a:rPr lang="nl-NL" dirty="0"/>
              <a:t>-tie diagram (</a:t>
            </a:r>
            <a:r>
              <a:rPr lang="nl-NL" dirty="0" err="1"/>
              <a:t>example</a:t>
            </a:r>
            <a:r>
              <a:rPr lang="nl-NL" dirty="0"/>
              <a:t>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AE57D83-8B5C-4C70-9601-A6052FDAF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12" y="1360074"/>
            <a:ext cx="9151181" cy="4451012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33997C-5679-4EE8-A2FF-6FCADDE1F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3908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UT_Strookwit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6769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752" y="2420940"/>
            <a:ext cx="6696744" cy="1362075"/>
          </a:xfrm>
          <a:noFill/>
        </p:spPr>
        <p:txBody>
          <a:bodyPr/>
          <a:lstStyle/>
          <a:p>
            <a:r>
              <a:rPr lang="en-US" sz="5400" dirty="0">
                <a:solidFill>
                  <a:srgbClr val="5ABED8"/>
                </a:solidFill>
              </a:rPr>
              <a:t>fault trees</a:t>
            </a:r>
            <a:br>
              <a:rPr lang="en-US" sz="5400" dirty="0">
                <a:solidFill>
                  <a:srgbClr val="5ABED8"/>
                </a:solidFill>
              </a:rPr>
            </a:br>
            <a:r>
              <a:rPr lang="en-US" sz="5400" dirty="0">
                <a:solidFill>
                  <a:srgbClr val="5ABED8"/>
                </a:solidFill>
              </a:rPr>
              <a:t>in continuous time</a:t>
            </a:r>
            <a:br>
              <a:rPr lang="en-US" sz="5400" dirty="0">
                <a:solidFill>
                  <a:srgbClr val="5ABED8"/>
                </a:solidFill>
              </a:rPr>
            </a:br>
            <a:endParaRPr lang="en-US" sz="5400" dirty="0">
              <a:solidFill>
                <a:srgbClr val="5ABE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35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(un)reliability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51" y="981075"/>
            <a:ext cx="8452777" cy="318241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Unreliability</a:t>
            </a:r>
            <a:r>
              <a:rPr lang="en-US" sz="2800" dirty="0"/>
              <a:t> </a:t>
            </a:r>
          </a:p>
          <a:p>
            <a:pPr marL="257175" lvl="1" indent="0">
              <a:buNone/>
              <a:defRPr/>
            </a:pPr>
            <a:r>
              <a:rPr lang="en-US" dirty="0"/>
              <a:t>		U(t)  = </a:t>
            </a:r>
            <a:r>
              <a:rPr lang="en-US" b="1" dirty="0"/>
              <a:t>P</a:t>
            </a:r>
            <a:r>
              <a:rPr lang="en-US" dirty="0"/>
              <a:t>[failure before time </a:t>
            </a:r>
            <a:r>
              <a:rPr lang="en-US" i="1" dirty="0"/>
              <a:t>t</a:t>
            </a:r>
            <a:r>
              <a:rPr lang="en-US" dirty="0"/>
              <a:t>]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</a:rPr>
              <a:t>Reliability / Survivor function</a:t>
            </a:r>
          </a:p>
          <a:p>
            <a:pPr marL="257175" lvl="1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 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R(t)  = </a:t>
            </a:r>
            <a:r>
              <a:rPr lang="en-US" b="1" dirty="0"/>
              <a:t>P</a:t>
            </a:r>
            <a:r>
              <a:rPr lang="en-US" dirty="0"/>
              <a:t>[no failure until time </a:t>
            </a:r>
            <a:r>
              <a:rPr lang="en-US" i="1" dirty="0"/>
              <a:t>t</a:t>
            </a:r>
            <a:r>
              <a:rPr lang="en-US" dirty="0"/>
              <a:t>]</a:t>
            </a:r>
          </a:p>
          <a:p>
            <a:pPr marL="257175" lvl="1" indent="0">
              <a:buNone/>
              <a:defRPr/>
            </a:pPr>
            <a:r>
              <a:rPr lang="en-US" dirty="0"/>
              <a:t>					 =  1- U(t)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55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084" t="14898" r="7025"/>
          <a:stretch/>
        </p:blipFill>
        <p:spPr>
          <a:xfrm>
            <a:off x="1928667" y="3564119"/>
            <a:ext cx="5056623" cy="3033279"/>
          </a:xfrm>
          <a:prstGeom prst="rect">
            <a:avLst/>
          </a:prstGeom>
          <a:effectLst>
            <a:glow>
              <a:schemeClr val="bg1">
                <a:lumMod val="65000"/>
                <a:alpha val="75000"/>
              </a:schemeClr>
            </a:glo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6033123" y="663103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72680" y="3913892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63597" y="6362164"/>
            <a:ext cx="2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535" y="4273932"/>
            <a:ext cx="78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U(t)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00FF">
                <a:tint val="45000"/>
                <a:satMod val="400000"/>
              </a:srgbClr>
            </a:duotone>
          </a:blip>
          <a:srcRect l="57544" t="14898" r="7025" b="10131"/>
          <a:stretch/>
        </p:blipFill>
        <p:spPr>
          <a:xfrm flipV="1">
            <a:off x="2720777" y="3781197"/>
            <a:ext cx="4276789" cy="2672185"/>
          </a:xfrm>
          <a:prstGeom prst="rect">
            <a:avLst/>
          </a:prstGeom>
          <a:effectLst>
            <a:glow>
              <a:schemeClr val="bg1">
                <a:lumMod val="6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55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6982436" y="4221535"/>
            <a:ext cx="2183061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3548850" y="4293096"/>
            <a:ext cx="390042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3548844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2534731" y="3069335"/>
            <a:ext cx="1014113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187026" y="1700485"/>
            <a:ext cx="1560173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probability: </a:t>
            </a:r>
            <a:r>
              <a:rPr lang="en-US" dirty="0">
                <a:solidFill>
                  <a:schemeClr val="tx1"/>
                </a:solidFill>
              </a:rPr>
              <a:t>failure </a:t>
            </a:r>
            <a:r>
              <a:rPr lang="en-US" dirty="0" err="1">
                <a:solidFill>
                  <a:schemeClr val="tx1"/>
                </a:solidFill>
              </a:rPr>
              <a:t>behaviour</a:t>
            </a:r>
            <a:r>
              <a:rPr lang="en-US" dirty="0">
                <a:solidFill>
                  <a:schemeClr val="tx1"/>
                </a:solidFill>
              </a:rPr>
              <a:t> over time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626853" y="1628479"/>
            <a:ext cx="1340120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5655077" y="4293542"/>
            <a:ext cx="1169913" cy="35959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435165" y="4221535"/>
            <a:ext cx="469234" cy="50361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904399" y="4221587"/>
            <a:ext cx="781780" cy="719311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982414" y="4221535"/>
            <a:ext cx="1324965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328933" y="3068960"/>
            <a:ext cx="2496277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4772472" y="1220994"/>
            <a:ext cx="504825" cy="455745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456752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903217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12926" y="902875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road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trip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6508595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73774" y="2337137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car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421081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13872" y="4653189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tire</a:t>
            </a:r>
            <a:r>
              <a:rPr lang="nl-NL" dirty="0">
                <a:solidFill>
                  <a:srgbClr val="292A31"/>
                </a:solidFill>
                <a:latin typeface="+mn-lt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+mn-lt"/>
              </a:rPr>
              <a:t>1</a:t>
            </a:r>
            <a:endParaRPr lang="en-US" sz="1600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357185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071967" y="4653189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2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15251" y="5013229"/>
            <a:ext cx="39039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084925" y="4653189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3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8151384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022211" y="4653189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+mn-lt"/>
              </a:rPr>
              <a:t>4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931471" y="5013229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8839416" y="4653189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+mn-lt"/>
              </a:rPr>
              <a:t>spare</a:t>
            </a:r>
            <a:endParaRPr lang="en-US" sz="160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5400000" flipV="1">
            <a:off x="6665794" y="3964103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2/5</a:t>
            </a: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3232231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94002" y="2343035"/>
            <a:ext cx="78729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latin typeface="+mn-lt"/>
              </a:rPr>
              <a:t>phone</a:t>
            </a:r>
            <a:endParaRPr lang="en-US" dirty="0">
              <a:latin typeface="+mn-lt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293817" y="3954057"/>
            <a:ext cx="432048" cy="390046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+mn-lt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191083" y="3645030"/>
            <a:ext cx="77410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latin typeface="+mn-lt"/>
              </a:rPr>
              <a:t>power</a:t>
            </a:r>
            <a:endParaRPr lang="en-US" dirty="0">
              <a:latin typeface="+mn-lt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3080794" y="4365104"/>
            <a:ext cx="312035" cy="360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782870" y="5013176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83785" y="4653189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+mn-lt"/>
              </a:rPr>
              <a:t>engine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336205" y="4653189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battery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615409" y="3573016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+mn-lt"/>
              </a:rPr>
              <a:t>tires</a:t>
            </a:r>
            <a:endParaRPr lang="en-US" dirty="0">
              <a:solidFill>
                <a:srgbClr val="292A31"/>
              </a:solidFill>
              <a:latin typeface="+mn-lt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856685" y="3933056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57008" y="3645030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latin typeface="+mn-lt"/>
              </a:rPr>
              <a:t>connection</a:t>
            </a:r>
            <a:endParaRPr lang="en-US" dirty="0">
              <a:latin typeface="+mn-lt"/>
            </a:endParaRPr>
          </a:p>
        </p:txBody>
      </p:sp>
      <p:pic>
        <p:nvPicPr>
          <p:cNvPr id="71" name="Picture 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5051" y="5661300"/>
            <a:ext cx="576064" cy="8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36" y="5373216"/>
            <a:ext cx="1475560" cy="1032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4" y="741017"/>
            <a:ext cx="2808312" cy="1684987"/>
          </a:xfrm>
          <a:prstGeom prst="rect">
            <a:avLst/>
          </a:prstGeom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381" t="3454" r="7472" b="6824"/>
          <a:stretch/>
        </p:blipFill>
        <p:spPr>
          <a:xfrm>
            <a:off x="3372556" y="5392935"/>
            <a:ext cx="1652452" cy="1239339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6937" t="11229" b="3577"/>
          <a:stretch/>
        </p:blipFill>
        <p:spPr>
          <a:xfrm>
            <a:off x="128467" y="4293096"/>
            <a:ext cx="1648281" cy="1143000"/>
          </a:xfrm>
          <a:prstGeom prst="rect">
            <a:avLst/>
          </a:prstGeom>
        </p:spPr>
      </p:pic>
      <p:pic>
        <p:nvPicPr>
          <p:cNvPr id="72" name="Picture 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1156" y="5661300"/>
            <a:ext cx="576064" cy="8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5253" y="5661300"/>
            <a:ext cx="576064" cy="8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9350" y="5661300"/>
            <a:ext cx="576064" cy="8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3447" y="5661300"/>
            <a:ext cx="576064" cy="8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probability distributions: </a:t>
            </a:r>
            <a:r>
              <a:rPr lang="en-US" dirty="0">
                <a:solidFill>
                  <a:srgbClr val="000000"/>
                </a:solidFill>
              </a:rPr>
              <a:t>which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51" y="908720"/>
            <a:ext cx="8452777" cy="5545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Uniform distribution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Gaussian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Exponential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realistic model for degradation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mathematically tractable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approximation via composed exponentials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Weibull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generalized exponential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often used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not discussed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57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786774"/>
            <a:ext cx="2895146" cy="2026602"/>
          </a:xfrm>
          <a:prstGeom prst="rect">
            <a:avLst/>
          </a:prstGeom>
          <a:solidFill>
            <a:srgbClr val="FFFFFF"/>
          </a:solidFill>
          <a:effectLst>
            <a:glow>
              <a:schemeClr val="bg1">
                <a:lumMod val="65000"/>
                <a:alpha val="75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085" t="13898" r="7312"/>
          <a:stretch/>
        </p:blipFill>
        <p:spPr>
          <a:xfrm>
            <a:off x="6630890" y="4853167"/>
            <a:ext cx="3089919" cy="1888247"/>
          </a:xfrm>
          <a:prstGeom prst="rect">
            <a:avLst/>
          </a:prstGeom>
          <a:effectLst>
            <a:glow>
              <a:schemeClr val="bg1">
                <a:lumMod val="65000"/>
                <a:alpha val="75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088" t="736" b="-1"/>
          <a:stretch/>
        </p:blipFill>
        <p:spPr>
          <a:xfrm>
            <a:off x="3440835" y="4797152"/>
            <a:ext cx="3319016" cy="254602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>
              <a:schemeClr val="bg1">
                <a:lumMod val="6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206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Repap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/>
              <a:t>Continuous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980728"/>
            <a:ext cx="8452777" cy="5545138"/>
          </a:xfrm>
        </p:spPr>
        <p:txBody>
          <a:bodyPr/>
          <a:lstStyle/>
          <a:p>
            <a:r>
              <a:rPr lang="en-US" sz="2400" dirty="0"/>
              <a:t>Often: </a:t>
            </a:r>
            <a:r>
              <a:rPr lang="en-US" sz="2400" b="1" dirty="0"/>
              <a:t>P</a:t>
            </a:r>
            <a:r>
              <a:rPr lang="en-US" sz="2400" dirty="0"/>
              <a:t>[X = x] = 0</a:t>
            </a:r>
          </a:p>
          <a:p>
            <a:r>
              <a:rPr lang="en-US" sz="2400" dirty="0"/>
              <a:t>Hence: F(x) = </a:t>
            </a:r>
            <a:r>
              <a:rPr lang="en-US" sz="2400" b="1" dirty="0"/>
              <a:t>P</a:t>
            </a:r>
            <a:r>
              <a:rPr lang="en-US" sz="2400" dirty="0"/>
              <a:t>[X ≤ x]</a:t>
            </a:r>
          </a:p>
          <a:p>
            <a:r>
              <a:rPr lang="en-US" sz="2400" b="1" dirty="0"/>
              <a:t>P</a:t>
            </a:r>
            <a:r>
              <a:rPr lang="en-US" sz="2400" dirty="0"/>
              <a:t>[x ≤ X ≤ y] = </a:t>
            </a:r>
            <a:r>
              <a:rPr lang="en-US" sz="2400" b="1" dirty="0"/>
              <a:t>P</a:t>
            </a:r>
            <a:r>
              <a:rPr lang="en-US" sz="2400" dirty="0"/>
              <a:t>[X ≤ y] – P[X&gt;x]</a:t>
            </a:r>
          </a:p>
          <a:p>
            <a:r>
              <a:rPr lang="en-US" sz="2400" dirty="0"/>
              <a:t>Where does the probability increase most?</a:t>
            </a:r>
          </a:p>
          <a:p>
            <a:pPr lvl="1"/>
            <a:r>
              <a:rPr lang="en-US" sz="2000" dirty="0"/>
              <a:t>f(x) = F’(x) </a:t>
            </a:r>
          </a:p>
          <a:p>
            <a:pPr lvl="1"/>
            <a:r>
              <a:rPr lang="en-US" sz="2000" dirty="0"/>
              <a:t>Then F(x) = the area under the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58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815" y="4653136"/>
            <a:ext cx="2674583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4653136"/>
            <a:ext cx="3319140" cy="1723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0" y="2996952"/>
            <a:ext cx="3550082" cy="43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Bath tub curve: </a:t>
            </a:r>
            <a:r>
              <a:rPr lang="en-US" dirty="0"/>
              <a:t>degradation </a:t>
            </a:r>
            <a:r>
              <a:rPr lang="en-US" dirty="0" err="1"/>
              <a:t>behaviour</a:t>
            </a:r>
            <a:r>
              <a:rPr lang="en-US" dirty="0"/>
              <a:t> of systems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65A71-101D-8645-B5EA-D2AFF2A8B4E4}" type="slidenum">
              <a:rPr lang="nl-NL" smtClean="0"/>
              <a:pPr>
                <a:defRPr/>
              </a:pPr>
              <a:t>59</a:t>
            </a:fld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632520" y="980728"/>
            <a:ext cx="8683250" cy="5112568"/>
            <a:chOff x="632520" y="980728"/>
            <a:chExt cx="8683250" cy="51125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520" y="980728"/>
              <a:ext cx="8683250" cy="5112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2504728" y="1916832"/>
              <a:ext cx="5256584" cy="50405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80992" y="4365104"/>
            <a:ext cx="136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exponential</a:t>
            </a:r>
          </a:p>
        </p:txBody>
      </p:sp>
    </p:spTree>
    <p:extLst>
      <p:ext uri="{BB962C8B-B14F-4D97-AF65-F5344CB8AC3E}">
        <p14:creationId xmlns:p14="http://schemas.microsoft.com/office/powerpoint/2010/main" val="37418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the heat map?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052736"/>
            <a:ext cx="4826000" cy="444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96" y="1482987"/>
            <a:ext cx="2967856" cy="396224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84850" y="2132856"/>
            <a:ext cx="1512168" cy="1490464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9145" y="2636912"/>
            <a:ext cx="2016224" cy="216024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probability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65A71-101D-8645-B5EA-D2AFF2A8B4E4}" type="slidenum">
              <a:rPr lang="nl-NL" smtClean="0"/>
              <a:pPr>
                <a:defRPr/>
              </a:pPr>
              <a:t>60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7" y="980728"/>
            <a:ext cx="6282699" cy="5026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1152" y="1052745"/>
            <a:ext cx="3095712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Components fail with fixed rate / time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Unreliability / CDF =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P</a:t>
            </a:r>
            <a:r>
              <a:rPr lang="en-US" sz="2400" dirty="0"/>
              <a:t>[fail before x] = 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P</a:t>
            </a:r>
            <a:r>
              <a:rPr lang="en-US" sz="2400" dirty="0"/>
              <a:t>[X ≤ x] = </a:t>
            </a:r>
            <a:r>
              <a:rPr lang="el-GR" sz="2400" dirty="0"/>
              <a:t>1 − e</a:t>
            </a:r>
            <a:r>
              <a:rPr lang="el-GR" sz="2400" baseline="30000" dirty="0"/>
              <a:t>−λx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Reliability = </a:t>
            </a:r>
          </a:p>
          <a:p>
            <a:pPr>
              <a:lnSpc>
                <a:spcPct val="130000"/>
              </a:lnSpc>
            </a:pPr>
            <a:r>
              <a:rPr lang="en-US" sz="2400" b="1" dirty="0"/>
              <a:t>P</a:t>
            </a:r>
            <a:r>
              <a:rPr lang="en-US" sz="2400" dirty="0"/>
              <a:t>[fail before x] = </a:t>
            </a:r>
          </a:p>
          <a:p>
            <a:pPr>
              <a:lnSpc>
                <a:spcPct val="130000"/>
              </a:lnSpc>
            </a:pPr>
            <a:r>
              <a:rPr lang="en-US" sz="2400" b="1" dirty="0"/>
              <a:t>P</a:t>
            </a:r>
            <a:r>
              <a:rPr lang="en-US" sz="2400" dirty="0"/>
              <a:t>[X &gt; x] = </a:t>
            </a:r>
            <a:r>
              <a:rPr lang="el-GR" sz="2400" dirty="0"/>
              <a:t>e</a:t>
            </a:r>
            <a:r>
              <a:rPr lang="el-GR" sz="2400" baseline="30000" dirty="0"/>
              <a:t>−λx</a:t>
            </a:r>
            <a:endParaRPr lang="en-US" sz="2400" dirty="0"/>
          </a:p>
          <a:p>
            <a:pPr>
              <a:lnSpc>
                <a:spcPct val="130000"/>
              </a:lnSpc>
            </a:pPr>
            <a:endParaRPr lang="en-US" sz="2400" baseline="30000" dirty="0"/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FF"/>
                </a:solidFill>
              </a:rPr>
              <a:t>PDF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f(x) = F’(x) = </a:t>
            </a:r>
            <a:r>
              <a:rPr lang="el-GR" sz="2400" dirty="0"/>
              <a:t>λe</a:t>
            </a:r>
            <a:r>
              <a:rPr lang="el-GR" sz="2400" baseline="30000" dirty="0"/>
              <a:t>−λx</a:t>
            </a:r>
            <a:endParaRPr lang="en-US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72480" y="6165304"/>
            <a:ext cx="659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Exponential is a fundamental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9981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45845-38AD-2F40-9D6F-FD8D83E4D888}" type="slidenum">
              <a:rPr lang="nl-NL" smtClean="0"/>
              <a:pPr>
                <a:defRPr/>
              </a:pPr>
              <a:t>61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6" y="2852936"/>
            <a:ext cx="5888567" cy="356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488" y="1268760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Show some known facts about exponential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1916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DDDBE-AF9A-5B44-89DF-F5108D7B5803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9" y="20960"/>
            <a:ext cx="8496944" cy="8130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928" y="4437112"/>
            <a:ext cx="1584176" cy="525462"/>
          </a:xfrm>
          <a:effectLst/>
        </p:spPr>
        <p:txBody>
          <a:bodyPr/>
          <a:lstStyle/>
          <a:p>
            <a:r>
              <a:rPr lang="en-US" sz="2400" b="0" dirty="0">
                <a:latin typeface="DIN Condensed Bold"/>
                <a:cs typeface="DIN Condensed Bold"/>
              </a:rPr>
              <a:t>(on average)</a:t>
            </a:r>
          </a:p>
        </p:txBody>
      </p:sp>
    </p:spTree>
    <p:extLst>
      <p:ext uri="{BB962C8B-B14F-4D97-AF65-F5344CB8AC3E}">
        <p14:creationId xmlns:p14="http://schemas.microsoft.com/office/powerpoint/2010/main" val="3455086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981075"/>
            <a:ext cx="9513756" cy="55451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 are waiting in front of your professor’s office. There is a note on the door</a:t>
            </a:r>
          </a:p>
          <a:p>
            <a:pPr marL="0" lvl="3" indent="0">
              <a:lnSpc>
                <a:spcPct val="100000"/>
              </a:lnSpc>
              <a:buNone/>
            </a:pPr>
            <a:r>
              <a:rPr lang="en-US" i="1" dirty="0"/>
              <a:t>			Back in </a:t>
            </a:r>
            <a:r>
              <a:rPr lang="en-US" i="1" dirty="0" err="1"/>
              <a:t>Exp</a:t>
            </a:r>
            <a:r>
              <a:rPr lang="en-US" i="1" dirty="0"/>
              <a:t>(1/15) minutes</a:t>
            </a:r>
          </a:p>
          <a:p>
            <a:pPr marL="0" lvl="3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dirty="0"/>
              <a:t>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the probability that you wait </a:t>
            </a:r>
          </a:p>
          <a:p>
            <a:pPr marL="600075" lvl="1" indent="-342900">
              <a:buFont typeface="+mj-lt"/>
              <a:buAutoNum type="alphaUcPeriod"/>
            </a:pPr>
            <a:r>
              <a:rPr lang="en-US" sz="1600" dirty="0"/>
              <a:t>less than 5 minutes?</a:t>
            </a:r>
          </a:p>
          <a:p>
            <a:pPr marL="600075" lvl="1" indent="-342900">
              <a:buFont typeface="+mj-lt"/>
              <a:buAutoNum type="alphaUcPeriod"/>
            </a:pPr>
            <a:r>
              <a:rPr lang="en-US" sz="1600" dirty="0"/>
              <a:t>more than 10 minutes?</a:t>
            </a:r>
          </a:p>
          <a:p>
            <a:pPr marL="600075" lvl="1" indent="-342900">
              <a:buFont typeface="+mj-lt"/>
              <a:buAutoNum type="alphaUcPeriod"/>
            </a:pPr>
            <a:r>
              <a:rPr lang="en-US" sz="1600" dirty="0"/>
              <a:t>exactly 10 minutes?</a:t>
            </a:r>
          </a:p>
          <a:p>
            <a:pPr marL="600075" lvl="1" indent="-342900">
              <a:buFont typeface="+mj-lt"/>
              <a:buAutoNum type="alphaUcPeriod"/>
            </a:pPr>
            <a:r>
              <a:rPr lang="en-US" sz="1600" dirty="0"/>
              <a:t>between 10 and 25 minutes?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the expected amount you have to wait?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You have been waiting for 15 minutes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What is the probability that you still have to wait less than 5 minutes?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What is the probability that you still have to wait more than 10 minutes?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exactly 10 minutes?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between 10 and 25 minutes?</a:t>
            </a:r>
          </a:p>
          <a:p>
            <a:pPr lvl="1">
              <a:buFont typeface="Courier New"/>
              <a:buChar char="o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pPr marL="827088" lvl="3" indent="0">
              <a:buNone/>
            </a:pPr>
            <a:endParaRPr lang="en-US" sz="3200" dirty="0"/>
          </a:p>
          <a:p>
            <a:pPr marL="347663" indent="-3429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427C7-CC0E-FD4E-9DC9-DBB15BA265E1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63F5503-B004-45D2-981A-C3AD81223CDF}"/>
              </a:ext>
            </a:extLst>
          </p:cNvPr>
          <p:cNvSpPr txBox="1"/>
          <p:nvPr/>
        </p:nvSpPr>
        <p:spPr>
          <a:xfrm>
            <a:off x="7049575" y="2348880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Reminder: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[X ≤ x] = </a:t>
            </a:r>
            <a:r>
              <a:rPr lang="el-GR" dirty="0">
                <a:solidFill>
                  <a:srgbClr val="0000FF"/>
                </a:solidFill>
              </a:rPr>
              <a:t>1 − e</a:t>
            </a:r>
            <a:r>
              <a:rPr lang="el-GR" baseline="30000" dirty="0">
                <a:solidFill>
                  <a:srgbClr val="0000FF"/>
                </a:solidFill>
              </a:rPr>
              <a:t>−λx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981075"/>
            <a:ext cx="9513756" cy="55451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 are waiting in front of your professor’s office. There is a note on the door</a:t>
            </a:r>
          </a:p>
          <a:p>
            <a:pPr marL="0" lvl="3" indent="0">
              <a:lnSpc>
                <a:spcPct val="100000"/>
              </a:lnSpc>
              <a:buNone/>
            </a:pPr>
            <a:r>
              <a:rPr lang="en-US" i="1" dirty="0"/>
              <a:t>			Back in </a:t>
            </a:r>
            <a:r>
              <a:rPr lang="en-US" i="1" dirty="0" err="1"/>
              <a:t>Exp</a:t>
            </a:r>
            <a:r>
              <a:rPr lang="en-US" i="1" dirty="0"/>
              <a:t>(1/15) minutes.</a:t>
            </a:r>
          </a:p>
          <a:p>
            <a:pPr marL="0" lvl="3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X denotes your waiting time. Then X~ </a:t>
            </a:r>
            <a:r>
              <a:rPr lang="en-US" dirty="0" err="1">
                <a:solidFill>
                  <a:srgbClr val="0000FF"/>
                </a:solidFill>
              </a:rPr>
              <a:t>Exp</a:t>
            </a:r>
            <a:r>
              <a:rPr lang="en-US" dirty="0">
                <a:solidFill>
                  <a:srgbClr val="0000FF"/>
                </a:solidFill>
              </a:rPr>
              <a:t>(1/15)</a:t>
            </a:r>
          </a:p>
          <a:p>
            <a:pPr marL="0" indent="0">
              <a:buNone/>
            </a:pPr>
            <a:r>
              <a:rPr lang="en-US" sz="2000" b="1" dirty="0"/>
              <a:t>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the probability that you wait </a:t>
            </a:r>
          </a:p>
          <a:p>
            <a:pPr marL="600075" lvl="1" indent="-342900">
              <a:buFont typeface="+mj-lt"/>
              <a:buAutoNum type="alphaUcPeriod"/>
            </a:pPr>
            <a:r>
              <a:rPr lang="en-US" sz="1600" dirty="0"/>
              <a:t>less than 5 minutes?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[X &lt; 5] = </a:t>
            </a:r>
            <a:r>
              <a:rPr lang="el-GR" sz="1800" dirty="0">
                <a:solidFill>
                  <a:srgbClr val="0000FF"/>
                </a:solidFill>
              </a:rPr>
              <a:t>1 − e</a:t>
            </a:r>
            <a:r>
              <a:rPr lang="el-GR" sz="1800" baseline="30000" dirty="0">
                <a:solidFill>
                  <a:srgbClr val="0000FF"/>
                </a:solidFill>
              </a:rPr>
              <a:t>−</a:t>
            </a:r>
            <a:r>
              <a:rPr lang="en-US" sz="1800" baseline="30000" dirty="0">
                <a:solidFill>
                  <a:srgbClr val="0000FF"/>
                </a:solidFill>
              </a:rPr>
              <a:t>5/15</a:t>
            </a:r>
            <a:endParaRPr lang="en-US" sz="1800" dirty="0">
              <a:solidFill>
                <a:srgbClr val="0000FF"/>
              </a:solidFill>
            </a:endParaRPr>
          </a:p>
          <a:p>
            <a:pPr marL="600075" lvl="1" indent="-342900">
              <a:buFont typeface="+mj-lt"/>
              <a:buAutoNum type="alphaUcPeriod"/>
            </a:pPr>
            <a:r>
              <a:rPr lang="en-US" sz="1600" dirty="0"/>
              <a:t>more than 10 minutes?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[X &gt; 10] = </a:t>
            </a:r>
            <a:r>
              <a:rPr lang="el-GR" sz="1800" dirty="0">
                <a:solidFill>
                  <a:srgbClr val="0000FF"/>
                </a:solidFill>
              </a:rPr>
              <a:t>e</a:t>
            </a:r>
            <a:r>
              <a:rPr lang="el-GR" sz="1800" baseline="30000" dirty="0">
                <a:solidFill>
                  <a:srgbClr val="0000FF"/>
                </a:solidFill>
              </a:rPr>
              <a:t>−</a:t>
            </a:r>
            <a:r>
              <a:rPr lang="en-US" sz="1800" baseline="30000" dirty="0">
                <a:solidFill>
                  <a:srgbClr val="0000FF"/>
                </a:solidFill>
              </a:rPr>
              <a:t>10/15</a:t>
            </a:r>
            <a:endParaRPr lang="en-US" sz="1600" dirty="0"/>
          </a:p>
          <a:p>
            <a:pPr marL="600075" lvl="1" indent="-342900">
              <a:buFont typeface="+mj-lt"/>
              <a:buAutoNum type="alphaUcPeriod"/>
            </a:pPr>
            <a:r>
              <a:rPr lang="en-US" sz="1600" dirty="0"/>
              <a:t>exactly 10 minutes?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[X = 10] = 0</a:t>
            </a:r>
            <a:endParaRPr lang="en-US" sz="1600" dirty="0"/>
          </a:p>
          <a:p>
            <a:pPr marL="600075" lvl="1" indent="-342900">
              <a:buFont typeface="+mj-lt"/>
              <a:buAutoNum type="alphaUcPeriod"/>
            </a:pPr>
            <a:r>
              <a:rPr lang="en-US" sz="1600" dirty="0"/>
              <a:t>between 10 and 25 minutes?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[10 &lt; X &lt; 25] = 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[X &lt; 25] –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 X &lt; 10] =  </a:t>
            </a:r>
          </a:p>
          <a:p>
            <a:pPr marL="257175" lvl="1" indent="0">
              <a:buNone/>
            </a:pPr>
            <a:r>
              <a:rPr lang="el-GR" sz="1600" dirty="0">
                <a:solidFill>
                  <a:srgbClr val="0000FF"/>
                </a:solidFill>
              </a:rPr>
              <a:t>1 − 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25/15 </a:t>
            </a:r>
            <a:r>
              <a:rPr lang="en-US" sz="1600" dirty="0">
                <a:solidFill>
                  <a:srgbClr val="0000FF"/>
                </a:solidFill>
              </a:rPr>
              <a:t> - (1</a:t>
            </a:r>
            <a:r>
              <a:rPr lang="el-GR" sz="1600" dirty="0">
                <a:solidFill>
                  <a:srgbClr val="0000FF"/>
                </a:solidFill>
              </a:rPr>
              <a:t>− 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10/15</a:t>
            </a:r>
            <a:r>
              <a:rPr lang="en-US" sz="1600" dirty="0">
                <a:solidFill>
                  <a:srgbClr val="0000FF"/>
                </a:solidFill>
              </a:rPr>
              <a:t>) </a:t>
            </a:r>
            <a:r>
              <a:rPr lang="en-US" sz="1800" dirty="0">
                <a:solidFill>
                  <a:srgbClr val="0000FF"/>
                </a:solidFill>
              </a:rPr>
              <a:t>=  </a:t>
            </a:r>
            <a:r>
              <a:rPr lang="el-GR" sz="1800" dirty="0">
                <a:solidFill>
                  <a:srgbClr val="0000FF"/>
                </a:solidFill>
              </a:rPr>
              <a:t>− e</a:t>
            </a:r>
            <a:r>
              <a:rPr lang="el-GR" sz="1800" baseline="30000" dirty="0">
                <a:solidFill>
                  <a:srgbClr val="0000FF"/>
                </a:solidFill>
              </a:rPr>
              <a:t>−</a:t>
            </a:r>
            <a:r>
              <a:rPr lang="en-US" sz="1800" baseline="30000" dirty="0">
                <a:solidFill>
                  <a:srgbClr val="0000FF"/>
                </a:solidFill>
              </a:rPr>
              <a:t>25/15 </a:t>
            </a:r>
            <a:r>
              <a:rPr lang="en-US" sz="1800" dirty="0">
                <a:solidFill>
                  <a:srgbClr val="0000FF"/>
                </a:solidFill>
              </a:rPr>
              <a:t> + </a:t>
            </a:r>
            <a:r>
              <a:rPr lang="el-GR" sz="1800" dirty="0">
                <a:solidFill>
                  <a:srgbClr val="0000FF"/>
                </a:solidFill>
              </a:rPr>
              <a:t>e</a:t>
            </a:r>
            <a:r>
              <a:rPr lang="el-GR" sz="1800" baseline="30000" dirty="0">
                <a:solidFill>
                  <a:srgbClr val="0000FF"/>
                </a:solidFill>
              </a:rPr>
              <a:t>−</a:t>
            </a:r>
            <a:r>
              <a:rPr lang="en-US" sz="1800" baseline="30000" dirty="0">
                <a:solidFill>
                  <a:srgbClr val="0000FF"/>
                </a:solidFill>
              </a:rPr>
              <a:t>10/15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What is the expected amount you have to wait? </a:t>
            </a:r>
            <a:r>
              <a:rPr lang="en-US" sz="2000" b="1" dirty="0">
                <a:solidFill>
                  <a:srgbClr val="0000FF"/>
                </a:solidFill>
              </a:rPr>
              <a:t>E</a:t>
            </a:r>
            <a:r>
              <a:rPr lang="en-US" sz="2000" dirty="0">
                <a:solidFill>
                  <a:srgbClr val="0000FF"/>
                </a:solidFill>
              </a:rPr>
              <a:t>[X] = 15</a:t>
            </a:r>
          </a:p>
          <a:p>
            <a:pPr marL="257175" lvl="1" indent="0">
              <a:buNone/>
            </a:pPr>
            <a:endParaRPr lang="en-US" sz="1600" dirty="0"/>
          </a:p>
          <a:p>
            <a:pPr lvl="1">
              <a:buFont typeface="Courier New"/>
              <a:buChar char="o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pPr marL="827088" lvl="3" indent="0">
              <a:buNone/>
            </a:pPr>
            <a:endParaRPr lang="en-US" sz="3200" dirty="0"/>
          </a:p>
          <a:p>
            <a:pPr marL="347663" indent="-3429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427C7-CC0E-FD4E-9DC9-DBB15BA265E1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981075"/>
            <a:ext cx="9513756" cy="55451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 are waiting in front of your professor’s office. There is a note on the door</a:t>
            </a:r>
          </a:p>
          <a:p>
            <a:pPr marL="0" lvl="3" indent="0">
              <a:lnSpc>
                <a:spcPct val="100000"/>
              </a:lnSpc>
              <a:buNone/>
            </a:pPr>
            <a:r>
              <a:rPr lang="en-US" i="1" dirty="0"/>
              <a:t>			Back in </a:t>
            </a:r>
            <a:r>
              <a:rPr lang="en-US" i="1" dirty="0" err="1"/>
              <a:t>Exp</a:t>
            </a:r>
            <a:r>
              <a:rPr lang="en-US" i="1" dirty="0"/>
              <a:t>(1/15) minutes.</a:t>
            </a:r>
          </a:p>
          <a:p>
            <a:pPr marL="0" lvl="3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X denotes your waiting time. Then X~ </a:t>
            </a:r>
            <a:r>
              <a:rPr lang="en-US" dirty="0" err="1">
                <a:solidFill>
                  <a:srgbClr val="0000FF"/>
                </a:solidFill>
              </a:rPr>
              <a:t>Exp</a:t>
            </a:r>
            <a:r>
              <a:rPr lang="en-US" dirty="0">
                <a:solidFill>
                  <a:srgbClr val="0000FF"/>
                </a:solidFill>
              </a:rPr>
              <a:t>(1/15)</a:t>
            </a:r>
          </a:p>
          <a:p>
            <a:pPr marL="0" indent="0">
              <a:buNone/>
            </a:pPr>
            <a:r>
              <a:rPr lang="en-US" sz="2000" b="1" dirty="0"/>
              <a:t>Questions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You have been waiting for 15 minutes</a:t>
            </a:r>
          </a:p>
          <a:p>
            <a:pPr lvl="1"/>
            <a:r>
              <a:rPr lang="en-US" sz="1600" dirty="0"/>
              <a:t>What is the probability that you have to wait more than 10 minutes?</a:t>
            </a:r>
          </a:p>
          <a:p>
            <a:pPr lvl="1">
              <a:buFont typeface="Courier New"/>
              <a:buChar char="o"/>
            </a:pPr>
            <a:endParaRPr lang="en-US" sz="1600" dirty="0"/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 X &gt; 25  </a:t>
            </a:r>
            <a:r>
              <a:rPr lang="en-US" sz="1600" b="1" dirty="0">
                <a:solidFill>
                  <a:srgbClr val="0000FF"/>
                </a:solidFill>
              </a:rPr>
              <a:t>| </a:t>
            </a:r>
            <a:r>
              <a:rPr lang="en-US" sz="1600" dirty="0">
                <a:solidFill>
                  <a:srgbClr val="0000FF"/>
                </a:solidFill>
              </a:rPr>
              <a:t> X &gt; 15 ] =  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 X &gt; 25  </a:t>
            </a:r>
            <a:r>
              <a:rPr lang="en-US" sz="1600" b="1" dirty="0">
                <a:solidFill>
                  <a:srgbClr val="0000FF"/>
                </a:solidFill>
              </a:rPr>
              <a:t>&amp; </a:t>
            </a:r>
            <a:r>
              <a:rPr lang="en-US" sz="1600" dirty="0">
                <a:solidFill>
                  <a:srgbClr val="0000FF"/>
                </a:solidFill>
              </a:rPr>
              <a:t> X &gt; 15 ] /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 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X &gt; 15 ] =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 X &gt; 25 ] /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 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X &gt; 15 ] =</a:t>
            </a:r>
          </a:p>
          <a:p>
            <a:pPr lvl="1"/>
            <a:r>
              <a:rPr lang="el-GR" sz="1600" dirty="0">
                <a:solidFill>
                  <a:srgbClr val="0000FF"/>
                </a:solidFill>
              </a:rPr>
              <a:t>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25/15 </a:t>
            </a:r>
            <a:r>
              <a:rPr lang="en-US" sz="1600" dirty="0">
                <a:solidFill>
                  <a:srgbClr val="0000FF"/>
                </a:solidFill>
              </a:rPr>
              <a:t>  /  </a:t>
            </a:r>
            <a:r>
              <a:rPr lang="el-GR" sz="1600" dirty="0">
                <a:solidFill>
                  <a:srgbClr val="0000FF"/>
                </a:solidFill>
              </a:rPr>
              <a:t>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15/</a:t>
            </a:r>
            <a:r>
              <a:rPr lang="en-US" sz="1600" baseline="30000" dirty="0">
                <a:solidFill>
                  <a:srgbClr val="3366FF"/>
                </a:solidFill>
              </a:rPr>
              <a:t>15    </a:t>
            </a:r>
            <a:r>
              <a:rPr lang="en-US" sz="1600" dirty="0">
                <a:solidFill>
                  <a:srgbClr val="3366FF"/>
                </a:solidFill>
              </a:rPr>
              <a:t>=   </a:t>
            </a:r>
            <a:r>
              <a:rPr lang="en-US" sz="1600" baseline="30000" dirty="0">
                <a:solidFill>
                  <a:srgbClr val="3366FF"/>
                </a:solidFill>
              </a:rPr>
              <a:t> </a:t>
            </a:r>
            <a:r>
              <a:rPr lang="en-US" sz="1600" dirty="0"/>
              <a:t>{use </a:t>
            </a:r>
            <a:r>
              <a:rPr lang="el-GR" sz="1600" dirty="0"/>
              <a:t>e</a:t>
            </a:r>
            <a:r>
              <a:rPr lang="en-US" sz="1600" baseline="30000" dirty="0"/>
              <a:t>a</a:t>
            </a:r>
            <a:r>
              <a:rPr lang="el-GR" sz="1600" dirty="0"/>
              <a:t>e</a:t>
            </a:r>
            <a:r>
              <a:rPr lang="en-US" sz="1600" baseline="30000" dirty="0"/>
              <a:t>b</a:t>
            </a:r>
            <a:r>
              <a:rPr lang="en-US" sz="1600" dirty="0"/>
              <a:t> = </a:t>
            </a:r>
            <a:r>
              <a:rPr lang="el-GR" sz="1600" dirty="0"/>
              <a:t>e</a:t>
            </a:r>
            <a:r>
              <a:rPr lang="en-US" sz="1600" baseline="30000" dirty="0" err="1"/>
              <a:t>a+b</a:t>
            </a:r>
            <a:r>
              <a:rPr lang="en-US" sz="1600" dirty="0"/>
              <a:t>}</a:t>
            </a:r>
          </a:p>
          <a:p>
            <a:pPr lvl="1"/>
            <a:r>
              <a:rPr lang="el-GR" sz="1600" dirty="0">
                <a:solidFill>
                  <a:srgbClr val="0000FF"/>
                </a:solidFill>
              </a:rPr>
              <a:t>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25/15 +15/15  </a:t>
            </a:r>
            <a:r>
              <a:rPr lang="en-US" sz="1600" dirty="0">
                <a:solidFill>
                  <a:srgbClr val="0000FF"/>
                </a:solidFill>
              </a:rPr>
              <a:t>=</a:t>
            </a:r>
          </a:p>
          <a:p>
            <a:pPr lvl="1"/>
            <a:r>
              <a:rPr lang="el-GR" sz="1600" dirty="0">
                <a:solidFill>
                  <a:srgbClr val="0000FF"/>
                </a:solidFill>
              </a:rPr>
              <a:t>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10/15  </a:t>
            </a:r>
            <a:r>
              <a:rPr lang="en-US" sz="1600" dirty="0">
                <a:solidFill>
                  <a:srgbClr val="0000FF"/>
                </a:solidFill>
              </a:rPr>
              <a:t>= 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 X &gt; 10]  </a:t>
            </a:r>
          </a:p>
          <a:p>
            <a:pPr marL="257175" lvl="1" indent="0"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pPr marL="257175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Exponential distribution </a:t>
            </a:r>
            <a:r>
              <a:rPr lang="en-US" sz="1600" b="1" dirty="0" err="1">
                <a:solidFill>
                  <a:srgbClr val="000000"/>
                </a:solidFill>
              </a:rPr>
              <a:t>memoryless</a:t>
            </a:r>
            <a:r>
              <a:rPr lang="en-US" sz="1600" b="1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past waiting time has not influence on future waiting time</a:t>
            </a:r>
          </a:p>
          <a:p>
            <a:pPr marL="257175" lvl="1" indent="0">
              <a:buNone/>
            </a:pPr>
            <a:r>
              <a:rPr lang="en-US" sz="1600" b="1" dirty="0"/>
              <a:t>Note: </a:t>
            </a:r>
            <a:r>
              <a:rPr lang="en-US" sz="1600" dirty="0"/>
              <a:t>can be approximated with a dice</a:t>
            </a:r>
          </a:p>
          <a:p>
            <a:pPr marL="25717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25717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lvl="1">
              <a:buFont typeface="Courier New"/>
              <a:buChar char="o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pPr marL="827088" lvl="3" indent="0">
              <a:buNone/>
            </a:pPr>
            <a:endParaRPr lang="en-US" sz="3200" dirty="0"/>
          </a:p>
          <a:p>
            <a:pPr marL="347663" indent="-3429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427C7-CC0E-FD4E-9DC9-DBB15BA265E1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981075"/>
            <a:ext cx="9513756" cy="55451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 are waiting in front of your professor’s office. There is a note on the door</a:t>
            </a:r>
          </a:p>
          <a:p>
            <a:pPr marL="0" lvl="3" indent="0">
              <a:lnSpc>
                <a:spcPct val="100000"/>
              </a:lnSpc>
              <a:buNone/>
            </a:pPr>
            <a:r>
              <a:rPr lang="en-US" i="1" dirty="0"/>
              <a:t>			Back in </a:t>
            </a:r>
            <a:r>
              <a:rPr lang="en-US" i="1" dirty="0" err="1"/>
              <a:t>Exp</a:t>
            </a:r>
            <a:r>
              <a:rPr lang="en-US" i="1" dirty="0"/>
              <a:t>(1/15) minutes.</a:t>
            </a:r>
          </a:p>
          <a:p>
            <a:pPr marL="0" lvl="3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X denotes your waiting time. Then X~ </a:t>
            </a:r>
            <a:r>
              <a:rPr lang="en-US" dirty="0" err="1">
                <a:solidFill>
                  <a:srgbClr val="0000FF"/>
                </a:solidFill>
              </a:rPr>
              <a:t>Exp</a:t>
            </a:r>
            <a:r>
              <a:rPr lang="en-US" dirty="0">
                <a:solidFill>
                  <a:srgbClr val="0000FF"/>
                </a:solidFill>
              </a:rPr>
              <a:t>(1/15)</a:t>
            </a:r>
          </a:p>
          <a:p>
            <a:pPr marL="0" indent="0">
              <a:buNone/>
            </a:pPr>
            <a:r>
              <a:rPr lang="en-US" sz="2000" b="1" dirty="0"/>
              <a:t>Questions</a:t>
            </a:r>
          </a:p>
          <a:p>
            <a:pPr marL="0" indent="0">
              <a:buNone/>
            </a:pPr>
            <a:r>
              <a:rPr lang="en-US" sz="2000" dirty="0"/>
              <a:t>3.  You have been waiting for 15 minutes</a:t>
            </a:r>
          </a:p>
          <a:p>
            <a:pPr lvl="1"/>
            <a:r>
              <a:rPr lang="en-US" sz="1600" dirty="0"/>
              <a:t>What is the probability that you have to wait less than 5 minutes? </a:t>
            </a:r>
            <a:r>
              <a:rPr lang="el-GR" sz="1600" dirty="0">
                <a:solidFill>
                  <a:srgbClr val="0000FF"/>
                </a:solidFill>
              </a:rPr>
              <a:t>1 − 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5/15</a:t>
            </a:r>
            <a:endParaRPr lang="en-US" sz="1600" dirty="0"/>
          </a:p>
          <a:p>
            <a:pPr lvl="1"/>
            <a:r>
              <a:rPr lang="en-US" sz="1600" dirty="0"/>
              <a:t>What is the probability that you have to wait more than 10 minutes? </a:t>
            </a:r>
            <a:r>
              <a:rPr lang="el-GR" sz="1600" dirty="0">
                <a:solidFill>
                  <a:srgbClr val="0000FF"/>
                </a:solidFill>
              </a:rPr>
              <a:t>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10/15</a:t>
            </a:r>
            <a:endParaRPr lang="en-US" sz="1600" dirty="0"/>
          </a:p>
          <a:p>
            <a:pPr lvl="1"/>
            <a:r>
              <a:rPr lang="en-US" sz="1600" dirty="0"/>
              <a:t>exactly 10 minutes? </a:t>
            </a:r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[X &gt; 10] = 0</a:t>
            </a:r>
            <a:endParaRPr lang="en-US" sz="1600" dirty="0"/>
          </a:p>
          <a:p>
            <a:pPr lvl="1"/>
            <a:r>
              <a:rPr lang="en-US" sz="1600" dirty="0"/>
              <a:t>between 10 and 25 minutes? </a:t>
            </a:r>
            <a:r>
              <a:rPr lang="el-GR" sz="1600" dirty="0">
                <a:solidFill>
                  <a:srgbClr val="0000FF"/>
                </a:solidFill>
              </a:rPr>
              <a:t>− 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25/15 </a:t>
            </a:r>
            <a:r>
              <a:rPr lang="en-US" sz="1600" dirty="0">
                <a:solidFill>
                  <a:srgbClr val="0000FF"/>
                </a:solidFill>
              </a:rPr>
              <a:t> + </a:t>
            </a:r>
            <a:r>
              <a:rPr lang="el-GR" sz="1600" dirty="0">
                <a:solidFill>
                  <a:srgbClr val="0000FF"/>
                </a:solidFill>
              </a:rPr>
              <a:t>e</a:t>
            </a:r>
            <a:r>
              <a:rPr lang="el-GR" sz="1600" baseline="30000" dirty="0">
                <a:solidFill>
                  <a:srgbClr val="0000FF"/>
                </a:solidFill>
              </a:rPr>
              <a:t>−</a:t>
            </a:r>
            <a:r>
              <a:rPr lang="en-US" sz="1600" baseline="30000" dirty="0">
                <a:solidFill>
                  <a:srgbClr val="0000FF"/>
                </a:solidFill>
              </a:rPr>
              <a:t>10/15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endParaRPr lang="en-US" sz="1400" dirty="0"/>
          </a:p>
          <a:p>
            <a:pPr lvl="1"/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pPr marL="827088" lvl="3" indent="0">
              <a:buNone/>
            </a:pPr>
            <a:endParaRPr lang="en-US" sz="3200" dirty="0"/>
          </a:p>
          <a:p>
            <a:pPr marL="347663" indent="-3429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427C7-CC0E-FD4E-9DC9-DBB15BA265E1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6982419" y="4221535"/>
            <a:ext cx="2183061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3548850" y="4293096"/>
            <a:ext cx="390042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3548844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2534731" y="3069303"/>
            <a:ext cx="1014113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187026" y="1700485"/>
            <a:ext cx="1560173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solidFill>
                  <a:schemeClr val="tx1"/>
                </a:solidFill>
              </a:rPr>
              <a:t>probabilistic analysis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626853" y="1628479"/>
            <a:ext cx="1340120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5655077" y="4293542"/>
            <a:ext cx="1169913" cy="35959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435165" y="4221535"/>
            <a:ext cx="469234" cy="50361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904399" y="4221555"/>
            <a:ext cx="781780" cy="719311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982414" y="4221535"/>
            <a:ext cx="1324965" cy="43160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328933" y="3068960"/>
            <a:ext cx="2496277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4772455" y="1220978"/>
            <a:ext cx="504825" cy="455745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45673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λ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2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903217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12904" y="902843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road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trip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6508578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73756" y="2337105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car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42106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λ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13872" y="4653157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Arial"/>
              </a:rPr>
              <a:t>1</a:t>
            </a:r>
            <a:endParaRPr lang="en-US" sz="1600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357168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λ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071967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2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15251" y="5013197"/>
            <a:ext cx="39039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λ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084925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3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8151367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λ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022211" y="4653157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4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931454" y="5013197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λ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4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8839416" y="4653157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spare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5400000" flipV="1">
            <a:off x="6665777" y="3964103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2/5</a:t>
            </a: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3232214" y="2791214"/>
            <a:ext cx="555625" cy="39039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94002" y="2343003"/>
            <a:ext cx="78729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000000"/>
                </a:solidFill>
                <a:latin typeface="Arial"/>
              </a:rPr>
              <a:t>phone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293817" y="3954057"/>
            <a:ext cx="432048" cy="390046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191066" y="3645030"/>
            <a:ext cx="77410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000000"/>
                </a:solidFill>
                <a:latin typeface="Arial"/>
              </a:rPr>
              <a:t>power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3080794" y="4365104"/>
            <a:ext cx="312035" cy="360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782870" y="5013176"/>
            <a:ext cx="39039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λ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3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83785" y="4653157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engine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336182" y="4653157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battery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615409" y="3573016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tires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856667" y="3933056"/>
            <a:ext cx="39039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36000" tIns="0" rIns="36000" b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λ</a:t>
            </a:r>
            <a:r>
              <a:rPr lang="en-US" sz="2000" baseline="-25000" dirty="0">
                <a:solidFill>
                  <a:srgbClr val="FFFFFF"/>
                </a:solidFill>
                <a:latin typeface="Arial"/>
              </a:rPr>
              <a:t>1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56984" y="3645030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dirty="0" err="1">
                <a:solidFill>
                  <a:srgbClr val="000000"/>
                </a:solidFill>
                <a:latin typeface="Arial"/>
              </a:rPr>
              <a:t>connection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24650" y="1329315"/>
            <a:ext cx="42741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 dirty="0">
                <a:solidFill>
                  <a:srgbClr val="292A31"/>
                </a:solidFill>
                <a:latin typeface="Arial"/>
              </a:rPr>
              <a:t>??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720752" y="836712"/>
            <a:ext cx="4608512" cy="648512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(p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 + 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- 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)p</a:t>
            </a:r>
            <a:r>
              <a:rPr lang="en-US" b="1" baseline="-25000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000000"/>
                </a:solidFill>
              </a:rPr>
              <a:t> +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(1 – ((1-p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(1-p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)(1-p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097022" y="5528271"/>
            <a:ext cx="4608512" cy="1202510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((1-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1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 + </a:t>
            </a:r>
            <a:endParaRPr lang="en-US" b="1" baseline="300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+ (1-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2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 - (1-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1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 (1-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2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)) (1-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3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pPr algn="ctr">
              <a:defRPr/>
            </a:pPr>
            <a:r>
              <a:rPr lang="en-US" b="1" baseline="-25000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 +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(1-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1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)(1 – (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baseline="30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+ 5(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 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baseline="30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l-GR" b="1" dirty="0">
                <a:solidFill>
                  <a:srgbClr val="000000"/>
                </a:solidFill>
              </a:rPr>
              <a:t>e</a:t>
            </a:r>
            <a:r>
              <a:rPr lang="el-GR" b="1" baseline="30000" dirty="0">
                <a:solidFill>
                  <a:srgbClr val="000000"/>
                </a:solidFill>
              </a:rPr>
              <a:t>−λ</a:t>
            </a:r>
            <a:r>
              <a:rPr lang="en-US" b="1" baseline="30000" dirty="0">
                <a:solidFill>
                  <a:srgbClr val="000000"/>
                </a:solidFill>
              </a:rPr>
              <a:t>3</a:t>
            </a:r>
            <a:r>
              <a:rPr lang="el-GR" b="1" baseline="30000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72487" y="5799761"/>
            <a:ext cx="4608512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square" lIns="72000" tIns="46800" rIns="72000" bIns="46800" anchor="ctr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00"/>
                </a:solidFill>
              </a:rPr>
              <a:t>Hint: </a:t>
            </a:r>
            <a:r>
              <a:rPr lang="en-US" b="1" dirty="0">
                <a:solidFill>
                  <a:srgbClr val="000000"/>
                </a:solidFill>
              </a:rPr>
              <a:t>If you’re smart, this can be fast</a:t>
            </a:r>
          </a:p>
        </p:txBody>
      </p:sp>
    </p:spTree>
    <p:extLst>
      <p:ext uri="{BB962C8B-B14F-4D97-AF65-F5344CB8AC3E}">
        <p14:creationId xmlns:p14="http://schemas.microsoft.com/office/powerpoint/2010/main" val="26763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36" grpId="0" autoUpdateAnimBg="0"/>
      <p:bldP spid="38" grpId="0" autoUpdateAnimBg="0"/>
      <p:bldP spid="40" grpId="0" autoUpdateAnimBg="0"/>
      <p:bldP spid="42" grpId="0" autoUpdateAnimBg="0"/>
      <p:bldP spid="44" grpId="0" autoUpdateAnimBg="0"/>
      <p:bldP spid="58" grpId="0" autoUpdateAnimBg="0"/>
      <p:bldP spid="45" grpId="0" build="p"/>
      <p:bldP spid="72" grpId="0" animBg="1"/>
      <p:bldP spid="67" grpId="0" animBg="1"/>
      <p:bldP spid="68" grpId="0" animBg="1"/>
      <p:bldP spid="4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UT_Strookwit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0"/>
            <a:ext cx="17240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2" y="2420944"/>
            <a:ext cx="5224127" cy="1362075"/>
          </a:xfrm>
          <a:noFill/>
        </p:spPr>
        <p:txBody>
          <a:bodyPr/>
          <a:lstStyle/>
          <a:p>
            <a:r>
              <a:rPr lang="en-US" sz="5400" dirty="0">
                <a:solidFill>
                  <a:srgbClr val="5ABED8"/>
                </a:solidFill>
              </a:rPr>
              <a:t>Dynamic</a:t>
            </a:r>
            <a:br>
              <a:rPr lang="en-US" sz="5400" dirty="0">
                <a:solidFill>
                  <a:srgbClr val="5ABED8"/>
                </a:solidFill>
              </a:rPr>
            </a:br>
            <a:r>
              <a:rPr lang="en-US" sz="5400" dirty="0">
                <a:solidFill>
                  <a:srgbClr val="5ABED8"/>
                </a:solidFill>
              </a:rPr>
              <a:t>fault trees</a:t>
            </a:r>
            <a:br>
              <a:rPr lang="en-US" sz="5400" dirty="0">
                <a:solidFill>
                  <a:srgbClr val="5ABED8"/>
                </a:solidFill>
              </a:rPr>
            </a:br>
            <a:endParaRPr lang="en-US" sz="5400" dirty="0">
              <a:solidFill>
                <a:srgbClr val="5ABE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50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2"/>
          <p:cNvSpPr>
            <a:spLocks noChangeShapeType="1"/>
          </p:cNvSpPr>
          <p:nvPr/>
        </p:nvSpPr>
        <p:spPr bwMode="auto">
          <a:xfrm>
            <a:off x="5889105" y="5301208"/>
            <a:ext cx="2952328" cy="0"/>
          </a:xfrm>
          <a:prstGeom prst="line">
            <a:avLst/>
          </a:prstGeom>
          <a:noFill/>
          <a:ln w="9525" cmpd="sng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2"/>
          <p:cNvSpPr>
            <a:spLocks noChangeShapeType="1"/>
          </p:cNvSpPr>
          <p:nvPr/>
        </p:nvSpPr>
        <p:spPr bwMode="auto">
          <a:xfrm>
            <a:off x="6969225" y="3501008"/>
            <a:ext cx="2304256" cy="50405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Line 2"/>
          <p:cNvSpPr>
            <a:spLocks noChangeShapeType="1"/>
          </p:cNvSpPr>
          <p:nvPr/>
        </p:nvSpPr>
        <p:spPr bwMode="auto">
          <a:xfrm>
            <a:off x="7977337" y="2852936"/>
            <a:ext cx="936104" cy="50405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Line 2"/>
          <p:cNvSpPr>
            <a:spLocks noChangeShapeType="1"/>
          </p:cNvSpPr>
          <p:nvPr/>
        </p:nvSpPr>
        <p:spPr bwMode="auto">
          <a:xfrm flipH="1">
            <a:off x="8841432" y="5085184"/>
            <a:ext cx="0" cy="648072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Line 2"/>
          <p:cNvSpPr>
            <a:spLocks noChangeShapeType="1"/>
          </p:cNvSpPr>
          <p:nvPr/>
        </p:nvSpPr>
        <p:spPr bwMode="auto">
          <a:xfrm>
            <a:off x="5551294" y="5157192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Line 2"/>
          <p:cNvSpPr>
            <a:spLocks noChangeShapeType="1"/>
          </p:cNvSpPr>
          <p:nvPr/>
        </p:nvSpPr>
        <p:spPr bwMode="auto">
          <a:xfrm>
            <a:off x="8342991" y="5013176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Line 2"/>
          <p:cNvSpPr>
            <a:spLocks noChangeShapeType="1"/>
          </p:cNvSpPr>
          <p:nvPr/>
        </p:nvSpPr>
        <p:spPr bwMode="auto">
          <a:xfrm>
            <a:off x="7412364" y="5085184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Line 2"/>
          <p:cNvSpPr>
            <a:spLocks noChangeShapeType="1"/>
          </p:cNvSpPr>
          <p:nvPr/>
        </p:nvSpPr>
        <p:spPr bwMode="auto">
          <a:xfrm>
            <a:off x="6481861" y="5085184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3690098" y="4365104"/>
            <a:ext cx="326805" cy="50373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2892470" y="4293096"/>
            <a:ext cx="664688" cy="64807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3656856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2720752" y="3069433"/>
            <a:ext cx="936104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169024" y="1700485"/>
            <a:ext cx="144016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fault trees: </a:t>
            </a:r>
            <a:r>
              <a:rPr lang="en-US" dirty="0">
                <a:solidFill>
                  <a:schemeClr val="tx1"/>
                </a:solidFill>
              </a:rPr>
              <a:t>Safe road trip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69350" y="6452617"/>
            <a:ext cx="635000" cy="476250"/>
          </a:xfrm>
        </p:spPr>
        <p:txBody>
          <a:bodyPr/>
          <a:lstStyle/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Oval 54"/>
          <p:cNvSpPr>
            <a:spLocks noChangeArrowheads="1"/>
          </p:cNvSpPr>
          <p:nvPr/>
        </p:nvSpPr>
        <p:spPr bwMode="auto">
          <a:xfrm>
            <a:off x="2072680" y="4005064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728864" y="1628480"/>
            <a:ext cx="1237034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5617764" y="4293096"/>
            <a:ext cx="1063301" cy="57606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481789" y="4365376"/>
            <a:ext cx="272506" cy="50393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754291" y="4365377"/>
            <a:ext cx="857466" cy="50393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826300" y="4365226"/>
            <a:ext cx="1848960" cy="50393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221843" y="3068960"/>
            <a:ext cx="2459350" cy="18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4766992" y="1238571"/>
            <a:ext cx="504825" cy="420688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48820" y="5157019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753200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6367613" y="2754982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31223" y="2285988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car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385124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69024" y="5445051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Arial"/>
              </a:rPr>
              <a:t>1</a:t>
            </a:r>
            <a:endParaRPr lang="en-US" sz="1600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249220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61112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2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41232" y="5805091"/>
            <a:ext cx="36036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896150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3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905383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761337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4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625484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8512661" y="5445051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spare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5400000" flipV="1">
            <a:off x="6512700" y="3979118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3343248" y="2806229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99029" y="2343133"/>
            <a:ext cx="78729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000000"/>
                </a:solidFill>
                <a:latin typeface="Arial"/>
              </a:rPr>
              <a:t>phone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585153" y="3645031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connection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404829" y="3969059"/>
            <a:ext cx="432048" cy="360042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296892" y="3645031"/>
            <a:ext cx="77410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power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872880" y="5156868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56856" y="4796979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engine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504828" y="4796979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battery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465167" y="3573017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tires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88907" y="908720"/>
            <a:ext cx="170815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4820062" y="1196902"/>
            <a:ext cx="431800" cy="504825"/>
          </a:xfrm>
          <a:prstGeom prst="triangle">
            <a:avLst>
              <a:gd name="adj" fmla="val 50000"/>
            </a:avLst>
          </a:prstGeom>
          <a:solidFill>
            <a:srgbClr val="60606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00990" y="902973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road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trip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950035" y="3645024"/>
            <a:ext cx="170815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848545" y="5589240"/>
            <a:ext cx="3855198" cy="360462"/>
          </a:xfrm>
          <a:prstGeom prst="rect">
            <a:avLst/>
          </a:prstGeom>
          <a:solidFill>
            <a:srgbClr val="FF95A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292A31"/>
                </a:solidFill>
                <a:latin typeface="Arial"/>
              </a:rPr>
              <a:t>Spares have reduced failure rates</a:t>
            </a:r>
          </a:p>
        </p:txBody>
      </p:sp>
      <p:sp>
        <p:nvSpPr>
          <p:cNvPr id="86" name="Line 2"/>
          <p:cNvSpPr>
            <a:spLocks noChangeShapeType="1"/>
          </p:cNvSpPr>
          <p:nvPr/>
        </p:nvSpPr>
        <p:spPr bwMode="auto">
          <a:xfrm flipH="1">
            <a:off x="5889104" y="5085184"/>
            <a:ext cx="0" cy="216024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Line 2"/>
          <p:cNvSpPr>
            <a:spLocks noChangeShapeType="1"/>
          </p:cNvSpPr>
          <p:nvPr/>
        </p:nvSpPr>
        <p:spPr bwMode="auto">
          <a:xfrm flipH="1" flipV="1">
            <a:off x="6753200" y="5085184"/>
            <a:ext cx="0" cy="216024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Line 2"/>
          <p:cNvSpPr>
            <a:spLocks noChangeShapeType="1"/>
          </p:cNvSpPr>
          <p:nvPr/>
        </p:nvSpPr>
        <p:spPr bwMode="auto">
          <a:xfrm flipH="1">
            <a:off x="7833320" y="5013176"/>
            <a:ext cx="0" cy="288032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51813" y="4821310"/>
            <a:ext cx="3589322" cy="336037"/>
            <a:chOff x="5732066" y="5948437"/>
            <a:chExt cx="3394869" cy="431800"/>
          </a:xfrm>
        </p:grpSpPr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5732066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>
              <a:off x="5732066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6046788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Rectangle 26"/>
            <p:cNvSpPr>
              <a:spLocks noChangeArrowheads="1"/>
            </p:cNvSpPr>
            <p:nvPr/>
          </p:nvSpPr>
          <p:spPr bwMode="auto">
            <a:xfrm>
              <a:off x="6667633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6667633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6982355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7603200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>
              <a:off x="7603200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7917921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8499211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>
              <a:off x="8499211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Rectangle 34"/>
            <p:cNvSpPr>
              <a:spLocks noChangeArrowheads="1"/>
            </p:cNvSpPr>
            <p:nvPr/>
          </p:nvSpPr>
          <p:spPr bwMode="auto">
            <a:xfrm>
              <a:off x="8813933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8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9" grpId="0" animBg="1"/>
      <p:bldP spid="50" grpId="0" animBg="1"/>
      <p:bldP spid="50" grpId="1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WHO AM I ?  </a:t>
            </a:r>
          </a:p>
        </p:txBody>
      </p:sp>
      <p:pic>
        <p:nvPicPr>
          <p:cNvPr id="44041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863" y="1678288"/>
            <a:ext cx="4662830" cy="22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5165363" y="4149080"/>
            <a:ext cx="4546330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2014 – 2018</a:t>
            </a:r>
          </a:p>
          <a:p>
            <a:pPr eaLnBrk="1" hangingPunct="1"/>
            <a:r>
              <a:rPr lang="en-US" sz="1800" dirty="0"/>
              <a:t>PhD Student: </a:t>
            </a:r>
            <a:r>
              <a:rPr lang="en-US" sz="1800" dirty="0" err="1"/>
              <a:t>ArRangeer</a:t>
            </a:r>
            <a:r>
              <a:rPr lang="en-US" sz="1800" dirty="0"/>
              <a:t> project</a:t>
            </a:r>
          </a:p>
          <a:p>
            <a:pPr marL="285750" indent="-285750" eaLnBrk="1" hangingPunct="1">
              <a:buFont typeface="Wingdings" charset="2"/>
              <a:buChar char="§"/>
            </a:pPr>
            <a:r>
              <a:rPr lang="en-US" sz="1800" i="1" dirty="0"/>
              <a:t>Formal Methods and Tools @ </a:t>
            </a:r>
            <a:r>
              <a:rPr lang="en-US" sz="1800" i="1" dirty="0" err="1"/>
              <a:t>UTwente</a:t>
            </a:r>
            <a:endParaRPr lang="en-US" sz="1800" i="1" dirty="0"/>
          </a:p>
          <a:p>
            <a:pPr marL="285750" indent="-285750" eaLnBrk="1" hangingPunct="1">
              <a:buFont typeface="Wingdings" charset="2"/>
              <a:buChar char="§"/>
            </a:pPr>
            <a:r>
              <a:rPr lang="en-US" sz="1800" i="1" dirty="0"/>
              <a:t>Integrating maintenance in </a:t>
            </a:r>
            <a:r>
              <a:rPr lang="en-US" sz="1800" i="1"/>
              <a:t>fault trees</a:t>
            </a:r>
            <a:endParaRPr lang="en-US" sz="1800" i="1" dirty="0"/>
          </a:p>
          <a:p>
            <a:pPr marL="285750" indent="-285750" eaLnBrk="1" hangingPunct="1">
              <a:buFont typeface="Wingdings" charset="2"/>
              <a:buChar char="§"/>
            </a:pPr>
            <a:r>
              <a:rPr lang="en-US" sz="1800" i="1" dirty="0"/>
              <a:t>Collaboration with </a:t>
            </a:r>
            <a:r>
              <a:rPr lang="en-US" sz="1800" i="1" dirty="0" err="1"/>
              <a:t>ProRail</a:t>
            </a:r>
            <a:r>
              <a:rPr lang="en-US" sz="1800" i="1" dirty="0"/>
              <a:t> and </a:t>
            </a:r>
            <a:r>
              <a:rPr lang="en-US" sz="1800" i="1" dirty="0" err="1"/>
              <a:t>NedTrain</a:t>
            </a:r>
            <a:endParaRPr lang="en-US" sz="1800" i="1" dirty="0"/>
          </a:p>
          <a:p>
            <a:pPr eaLnBrk="1" hangingPunct="1"/>
            <a:r>
              <a:rPr lang="en-US" sz="1800" b="1" dirty="0"/>
              <a:t>2018</a:t>
            </a:r>
            <a:r>
              <a:rPr lang="en-US" sz="1800" b="1" i="1" dirty="0"/>
              <a:t> </a:t>
            </a:r>
            <a:r>
              <a:rPr lang="en-US" sz="1800" b="1" dirty="0"/>
              <a:t>– now</a:t>
            </a:r>
          </a:p>
          <a:p>
            <a:pPr eaLnBrk="1" hangingPunct="1"/>
            <a:r>
              <a:rPr lang="en-US" sz="1800" dirty="0"/>
              <a:t>Postdoc @ </a:t>
            </a:r>
            <a:r>
              <a:rPr lang="en-US" sz="1800" dirty="0" err="1"/>
              <a:t>Utwente</a:t>
            </a:r>
            <a:endParaRPr lang="en-US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i="1" dirty="0"/>
              <a:t>Software testing based on user actions</a:t>
            </a:r>
          </a:p>
          <a:p>
            <a:pPr marL="285750" indent="-285750" eaLnBrk="1" hangingPunct="1">
              <a:buFont typeface="Wingdings" charset="2"/>
              <a:buChar char="§"/>
            </a:pPr>
            <a:endParaRPr lang="en-US" sz="1800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9527646" y="6553205"/>
            <a:ext cx="295804" cy="28341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A98870-ACE4-C04B-AE28-3872B57C0568}" type="slidenum">
              <a:rPr lang="nl-NL" sz="1200"/>
              <a:pPr eaLnBrk="1" hangingPunct="1"/>
              <a:t>7</a:t>
            </a:fld>
            <a:endParaRPr lang="nl-NL" sz="1200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62243" y="3277208"/>
            <a:ext cx="384533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2008 – 2014: Operations Research</a:t>
            </a:r>
          </a:p>
          <a:p>
            <a:pPr eaLnBrk="1" hangingPunct="1"/>
            <a:r>
              <a:rPr lang="en-US" sz="1800" dirty="0"/>
              <a:t>Maastricht University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5110"/>
          <a:stretch/>
        </p:blipFill>
        <p:spPr>
          <a:xfrm>
            <a:off x="362243" y="838685"/>
            <a:ext cx="2822463" cy="23959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33F3A5D-BD86-4F61-AD05-F0476D367F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3966093"/>
            <a:ext cx="4686620" cy="23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381000" y="914409"/>
            <a:ext cx="4572000" cy="5942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Narrow" charset="0"/>
              </a:rPr>
              <a:t>DFTs gates </a:t>
            </a:r>
          </a:p>
        </p:txBody>
      </p:sp>
      <p:pic>
        <p:nvPicPr>
          <p:cNvPr id="28675" name="Picture 7" descr="sft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911359"/>
            <a:ext cx="5516562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752600" y="914409"/>
            <a:ext cx="4572000" cy="5942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7" name="Picture 3" descr="dftelements_gat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54"/>
          <a:stretch/>
        </p:blipFill>
        <p:spPr bwMode="auto">
          <a:xfrm>
            <a:off x="3224285" y="1716088"/>
            <a:ext cx="1869361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060950" y="404813"/>
            <a:ext cx="4572000" cy="645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85800" y="914542"/>
            <a:ext cx="988522" cy="461665"/>
          </a:xfrm>
          <a:prstGeom prst="rect">
            <a:avLst/>
          </a:prstGeom>
          <a:solidFill>
            <a:srgbClr val="AFB4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000000"/>
                </a:solidFill>
              </a:rPr>
              <a:t>static: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782766" y="2133743"/>
            <a:ext cx="847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1859040" y="3276602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>
                <a:solidFill>
                  <a:srgbClr val="FF0000"/>
                </a:solidFill>
              </a:rPr>
              <a:t>OR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1858963" y="4267343"/>
            <a:ext cx="13645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>
                <a:solidFill>
                  <a:srgbClr val="FF0000"/>
                </a:solidFill>
              </a:rPr>
              <a:t>(k,m) </a:t>
            </a:r>
          </a:p>
          <a:p>
            <a:pPr>
              <a:defRPr/>
            </a:pPr>
            <a:r>
              <a:rPr lang="nl-NL" sz="2400">
                <a:solidFill>
                  <a:srgbClr val="FF0000"/>
                </a:solidFill>
              </a:rPr>
              <a:t>VOTING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3384636" y="914542"/>
            <a:ext cx="3796657" cy="461665"/>
          </a:xfrm>
          <a:prstGeom prst="rect">
            <a:avLst/>
          </a:prstGeom>
          <a:solidFill>
            <a:srgbClr val="AFB4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dynamic: </a:t>
            </a:r>
            <a:r>
              <a:rPr lang="en-GB" sz="2000" dirty="0">
                <a:solidFill>
                  <a:srgbClr val="000000"/>
                </a:solidFill>
              </a:rPr>
              <a:t>failure order matters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5475351" y="2133743"/>
            <a:ext cx="999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FDEP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5475288" y="3886203"/>
            <a:ext cx="1205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>
                <a:solidFill>
                  <a:srgbClr val="FF0000"/>
                </a:solidFill>
              </a:rPr>
              <a:t>SPARE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5024449" y="5704030"/>
            <a:ext cx="101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rgbClr val="FF0000"/>
                </a:solidFill>
              </a:rPr>
              <a:t>PAND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6177136" y="4941168"/>
            <a:ext cx="32465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b="1" dirty="0" err="1">
                <a:solidFill>
                  <a:srgbClr val="0000FF"/>
                </a:solidFill>
              </a:rPr>
              <a:t>Previous</a:t>
            </a:r>
            <a:r>
              <a:rPr lang="nl-NL" sz="2400" b="1" dirty="0">
                <a:solidFill>
                  <a:srgbClr val="0000FF"/>
                </a:solidFill>
              </a:rPr>
              <a:t> </a:t>
            </a:r>
            <a:r>
              <a:rPr lang="nl-NL" sz="2400" b="1" dirty="0" err="1">
                <a:solidFill>
                  <a:srgbClr val="0000FF"/>
                </a:solidFill>
              </a:rPr>
              <a:t>restrictions</a:t>
            </a:r>
            <a:endParaRPr lang="nl-NL" sz="2400" b="1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nl-NL" sz="2400" dirty="0" err="1">
                <a:solidFill>
                  <a:srgbClr val="000000"/>
                </a:solidFill>
              </a:rPr>
              <a:t>spare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inputs</a:t>
            </a:r>
            <a:r>
              <a:rPr lang="nl-NL" sz="2400" dirty="0">
                <a:solidFill>
                  <a:srgbClr val="000000"/>
                </a:solidFill>
              </a:rPr>
              <a:t>: </a:t>
            </a:r>
            <a:r>
              <a:rPr lang="nl-NL" sz="2400" dirty="0" err="1">
                <a:solidFill>
                  <a:srgbClr val="000000"/>
                </a:solidFill>
              </a:rPr>
              <a:t>BEs</a:t>
            </a:r>
            <a:endParaRPr lang="nl-NL" sz="24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nl-NL" sz="2400" dirty="0">
                <a:solidFill>
                  <a:srgbClr val="000000"/>
                </a:solidFill>
              </a:rPr>
              <a:t>dep. events: </a:t>
            </a:r>
            <a:r>
              <a:rPr lang="nl-NL" sz="2400" dirty="0" err="1">
                <a:solidFill>
                  <a:srgbClr val="000000"/>
                </a:solidFill>
              </a:rPr>
              <a:t>BEs</a:t>
            </a:r>
            <a:endParaRPr lang="nl-NL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7" grpId="0" animBg="1"/>
      <p:bldP spid="144399" grpId="0"/>
      <p:bldP spid="144400" grpId="0"/>
      <p:bldP spid="144401" grpId="0"/>
      <p:bldP spid="14440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2"/>
          <p:cNvSpPr>
            <a:spLocks noChangeShapeType="1"/>
          </p:cNvSpPr>
          <p:nvPr/>
        </p:nvSpPr>
        <p:spPr bwMode="auto">
          <a:xfrm>
            <a:off x="5889105" y="5301208"/>
            <a:ext cx="2952328" cy="0"/>
          </a:xfrm>
          <a:prstGeom prst="line">
            <a:avLst/>
          </a:prstGeom>
          <a:noFill/>
          <a:ln w="9525" cmpd="sng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2"/>
          <p:cNvSpPr>
            <a:spLocks noChangeShapeType="1"/>
          </p:cNvSpPr>
          <p:nvPr/>
        </p:nvSpPr>
        <p:spPr bwMode="auto">
          <a:xfrm>
            <a:off x="6969225" y="3501008"/>
            <a:ext cx="2304256" cy="50405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Line 2"/>
          <p:cNvSpPr>
            <a:spLocks noChangeShapeType="1"/>
          </p:cNvSpPr>
          <p:nvPr/>
        </p:nvSpPr>
        <p:spPr bwMode="auto">
          <a:xfrm>
            <a:off x="7977337" y="2852936"/>
            <a:ext cx="936104" cy="50405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Line 2"/>
          <p:cNvSpPr>
            <a:spLocks noChangeShapeType="1"/>
          </p:cNvSpPr>
          <p:nvPr/>
        </p:nvSpPr>
        <p:spPr bwMode="auto">
          <a:xfrm flipH="1">
            <a:off x="8841432" y="5085184"/>
            <a:ext cx="0" cy="648072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Line 2"/>
          <p:cNvSpPr>
            <a:spLocks noChangeShapeType="1"/>
          </p:cNvSpPr>
          <p:nvPr/>
        </p:nvSpPr>
        <p:spPr bwMode="auto">
          <a:xfrm>
            <a:off x="5551294" y="5157192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Line 2"/>
          <p:cNvSpPr>
            <a:spLocks noChangeShapeType="1"/>
          </p:cNvSpPr>
          <p:nvPr/>
        </p:nvSpPr>
        <p:spPr bwMode="auto">
          <a:xfrm>
            <a:off x="8342991" y="5013176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Line 2"/>
          <p:cNvSpPr>
            <a:spLocks noChangeShapeType="1"/>
          </p:cNvSpPr>
          <p:nvPr/>
        </p:nvSpPr>
        <p:spPr bwMode="auto">
          <a:xfrm>
            <a:off x="7412364" y="5085184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Line 2"/>
          <p:cNvSpPr>
            <a:spLocks noChangeShapeType="1"/>
          </p:cNvSpPr>
          <p:nvPr/>
        </p:nvSpPr>
        <p:spPr bwMode="auto">
          <a:xfrm>
            <a:off x="6481861" y="5085184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3690098" y="4365104"/>
            <a:ext cx="326805" cy="50373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2892470" y="4293096"/>
            <a:ext cx="664688" cy="64807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3656856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2720752" y="3069433"/>
            <a:ext cx="936104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169024" y="1700485"/>
            <a:ext cx="144016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fault trees: </a:t>
            </a:r>
            <a:r>
              <a:rPr lang="en-US" dirty="0">
                <a:solidFill>
                  <a:schemeClr val="tx1"/>
                </a:solidFill>
              </a:rPr>
              <a:t>Qualitative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69350" y="6452617"/>
            <a:ext cx="635000" cy="476250"/>
          </a:xfrm>
        </p:spPr>
        <p:txBody>
          <a:bodyPr/>
          <a:lstStyle/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Oval 54"/>
          <p:cNvSpPr>
            <a:spLocks noChangeArrowheads="1"/>
          </p:cNvSpPr>
          <p:nvPr/>
        </p:nvSpPr>
        <p:spPr bwMode="auto">
          <a:xfrm>
            <a:off x="2072680" y="4005064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728864" y="1628480"/>
            <a:ext cx="1237034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5617764" y="4293096"/>
            <a:ext cx="1063301" cy="57606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481789" y="4365376"/>
            <a:ext cx="272506" cy="50393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754291" y="4365377"/>
            <a:ext cx="857466" cy="50393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826300" y="4365226"/>
            <a:ext cx="1848960" cy="50393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221843" y="3068960"/>
            <a:ext cx="2459350" cy="18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4766992" y="1238571"/>
            <a:ext cx="504825" cy="420688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48820" y="5157019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753200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6367613" y="2754982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31223" y="2285988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car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385124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69024" y="5445051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Arial"/>
              </a:rPr>
              <a:t>1</a:t>
            </a:r>
            <a:endParaRPr lang="en-US" sz="1600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249220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61112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2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41232" y="5805091"/>
            <a:ext cx="36036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896150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3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905383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761337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4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625484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8512661" y="5445051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spare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5400000" flipV="1">
            <a:off x="6512700" y="3979118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3343248" y="2806229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99029" y="2343133"/>
            <a:ext cx="78729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000000"/>
                </a:solidFill>
                <a:latin typeface="Arial"/>
              </a:rPr>
              <a:t>phone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585153" y="3645031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connection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404829" y="3969059"/>
            <a:ext cx="432048" cy="360042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296892" y="3645031"/>
            <a:ext cx="77410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power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872880" y="5156868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56856" y="4796979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engine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504828" y="4796979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battery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465167" y="3573017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tires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4820062" y="1196902"/>
            <a:ext cx="431800" cy="504825"/>
          </a:xfrm>
          <a:prstGeom prst="triangle">
            <a:avLst>
              <a:gd name="adj" fmla="val 50000"/>
            </a:avLst>
          </a:prstGeom>
          <a:solidFill>
            <a:srgbClr val="60606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00990" y="902973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road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trip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86" name="Line 2"/>
          <p:cNvSpPr>
            <a:spLocks noChangeShapeType="1"/>
          </p:cNvSpPr>
          <p:nvPr/>
        </p:nvSpPr>
        <p:spPr bwMode="auto">
          <a:xfrm flipH="1">
            <a:off x="5889104" y="5085184"/>
            <a:ext cx="0" cy="216024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Line 2"/>
          <p:cNvSpPr>
            <a:spLocks noChangeShapeType="1"/>
          </p:cNvSpPr>
          <p:nvPr/>
        </p:nvSpPr>
        <p:spPr bwMode="auto">
          <a:xfrm flipH="1" flipV="1">
            <a:off x="6753200" y="5085184"/>
            <a:ext cx="0" cy="216024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Line 2"/>
          <p:cNvSpPr>
            <a:spLocks noChangeShapeType="1"/>
          </p:cNvSpPr>
          <p:nvPr/>
        </p:nvSpPr>
        <p:spPr bwMode="auto">
          <a:xfrm flipH="1">
            <a:off x="7833320" y="5013176"/>
            <a:ext cx="0" cy="288032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51813" y="4821310"/>
            <a:ext cx="3589322" cy="336037"/>
            <a:chOff x="5732066" y="5948437"/>
            <a:chExt cx="3394869" cy="431800"/>
          </a:xfrm>
        </p:grpSpPr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5732066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>
              <a:off x="5732066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6046788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Rectangle 26"/>
            <p:cNvSpPr>
              <a:spLocks noChangeArrowheads="1"/>
            </p:cNvSpPr>
            <p:nvPr/>
          </p:nvSpPr>
          <p:spPr bwMode="auto">
            <a:xfrm>
              <a:off x="6667633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6667633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6982355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7603200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>
              <a:off x="7603200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7917921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8499211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>
              <a:off x="8499211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Rectangle 34"/>
            <p:cNvSpPr>
              <a:spLocks noChangeArrowheads="1"/>
            </p:cNvSpPr>
            <p:nvPr/>
          </p:nvSpPr>
          <p:spPr bwMode="auto">
            <a:xfrm>
              <a:off x="8813933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6F30124-0E89-409C-BE1D-8043A9DAA153}"/>
              </a:ext>
            </a:extLst>
          </p:cNvPr>
          <p:cNvSpPr txBox="1"/>
          <p:nvPr/>
        </p:nvSpPr>
        <p:spPr>
          <a:xfrm>
            <a:off x="266234" y="5156868"/>
            <a:ext cx="10951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Cut sets: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59D5886-A0B5-44AF-9E2B-B215236CD3AA}"/>
              </a:ext>
            </a:extLst>
          </p:cNvPr>
          <p:cNvSpPr txBox="1"/>
          <p:nvPr/>
        </p:nvSpPr>
        <p:spPr>
          <a:xfrm>
            <a:off x="266234" y="5733233"/>
            <a:ext cx="24545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{Connection, engine}?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9B19E6C-75BD-42B6-898A-A3F56608170A}"/>
              </a:ext>
            </a:extLst>
          </p:cNvPr>
          <p:cNvSpPr txBox="1"/>
          <p:nvPr/>
        </p:nvSpPr>
        <p:spPr>
          <a:xfrm>
            <a:off x="255309" y="6320436"/>
            <a:ext cx="293349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Yes, but order </a:t>
            </a:r>
            <a:r>
              <a:rPr lang="nl-NL" dirty="0" err="1"/>
              <a:t>now</a:t>
            </a:r>
            <a:r>
              <a:rPr lang="nl-NL" dirty="0"/>
              <a:t> </a:t>
            </a:r>
            <a:r>
              <a:rPr lang="nl-NL" dirty="0" err="1"/>
              <a:t>matters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5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2"/>
          <p:cNvSpPr>
            <a:spLocks noChangeShapeType="1"/>
          </p:cNvSpPr>
          <p:nvPr/>
        </p:nvSpPr>
        <p:spPr bwMode="auto">
          <a:xfrm>
            <a:off x="5889105" y="5301208"/>
            <a:ext cx="2952328" cy="0"/>
          </a:xfrm>
          <a:prstGeom prst="line">
            <a:avLst/>
          </a:prstGeom>
          <a:noFill/>
          <a:ln w="9525" cmpd="sng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2"/>
          <p:cNvSpPr>
            <a:spLocks noChangeShapeType="1"/>
          </p:cNvSpPr>
          <p:nvPr/>
        </p:nvSpPr>
        <p:spPr bwMode="auto">
          <a:xfrm>
            <a:off x="6969225" y="3501008"/>
            <a:ext cx="2304256" cy="50405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Line 2"/>
          <p:cNvSpPr>
            <a:spLocks noChangeShapeType="1"/>
          </p:cNvSpPr>
          <p:nvPr/>
        </p:nvSpPr>
        <p:spPr bwMode="auto">
          <a:xfrm>
            <a:off x="7977337" y="2852936"/>
            <a:ext cx="936104" cy="50405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Line 2"/>
          <p:cNvSpPr>
            <a:spLocks noChangeShapeType="1"/>
          </p:cNvSpPr>
          <p:nvPr/>
        </p:nvSpPr>
        <p:spPr bwMode="auto">
          <a:xfrm flipH="1">
            <a:off x="8841432" y="5085184"/>
            <a:ext cx="0" cy="648072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Line 2"/>
          <p:cNvSpPr>
            <a:spLocks noChangeShapeType="1"/>
          </p:cNvSpPr>
          <p:nvPr/>
        </p:nvSpPr>
        <p:spPr bwMode="auto">
          <a:xfrm>
            <a:off x="5551294" y="5157192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Line 2"/>
          <p:cNvSpPr>
            <a:spLocks noChangeShapeType="1"/>
          </p:cNvSpPr>
          <p:nvPr/>
        </p:nvSpPr>
        <p:spPr bwMode="auto">
          <a:xfrm>
            <a:off x="8342991" y="5013176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Line 2"/>
          <p:cNvSpPr>
            <a:spLocks noChangeShapeType="1"/>
          </p:cNvSpPr>
          <p:nvPr/>
        </p:nvSpPr>
        <p:spPr bwMode="auto">
          <a:xfrm>
            <a:off x="7412364" y="5085184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Line 2"/>
          <p:cNvSpPr>
            <a:spLocks noChangeShapeType="1"/>
          </p:cNvSpPr>
          <p:nvPr/>
        </p:nvSpPr>
        <p:spPr bwMode="auto">
          <a:xfrm>
            <a:off x="6481861" y="5085184"/>
            <a:ext cx="1" cy="43204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3690098" y="4365104"/>
            <a:ext cx="326805" cy="50373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2892470" y="4293096"/>
            <a:ext cx="664688" cy="64807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3656856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2720752" y="3069433"/>
            <a:ext cx="936104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169024" y="1700485"/>
            <a:ext cx="144016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fault trees: </a:t>
            </a:r>
            <a:r>
              <a:rPr lang="en-US" dirty="0">
                <a:solidFill>
                  <a:schemeClr val="tx1"/>
                </a:solidFill>
              </a:rPr>
              <a:t>Qualitative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69350" y="6452617"/>
            <a:ext cx="635000" cy="476250"/>
          </a:xfrm>
        </p:spPr>
        <p:txBody>
          <a:bodyPr/>
          <a:lstStyle/>
          <a:p>
            <a:pPr>
              <a:defRPr/>
            </a:pPr>
            <a:fld id="{12265A71-101D-8645-B5EA-D2AFF2A8B4E4}" type="slidenum">
              <a:rPr lang="nl-NL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Oval 54"/>
          <p:cNvSpPr>
            <a:spLocks noChangeArrowheads="1"/>
          </p:cNvSpPr>
          <p:nvPr/>
        </p:nvSpPr>
        <p:spPr bwMode="auto">
          <a:xfrm>
            <a:off x="2072680" y="4005064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728864" y="1628480"/>
            <a:ext cx="1237034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5617764" y="4293096"/>
            <a:ext cx="1063301" cy="57606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481789" y="4365376"/>
            <a:ext cx="272506" cy="50393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754291" y="4365377"/>
            <a:ext cx="857466" cy="50393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826300" y="4365226"/>
            <a:ext cx="1848960" cy="503934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221843" y="3068960"/>
            <a:ext cx="2459350" cy="18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4766992" y="1238571"/>
            <a:ext cx="504825" cy="420688"/>
          </a:xfrm>
          <a:prstGeom prst="flowChartDelay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48820" y="5157019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753200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6367613" y="2754982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31223" y="2285988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car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385124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69024" y="5445051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</a:t>
            </a:r>
            <a:r>
              <a:rPr lang="nl-NL" sz="1600" dirty="0">
                <a:solidFill>
                  <a:srgbClr val="292A31"/>
                </a:solidFill>
                <a:latin typeface="Arial"/>
              </a:rPr>
              <a:t>1</a:t>
            </a:r>
            <a:endParaRPr lang="en-US" sz="1600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249220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61112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2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41232" y="5805091"/>
            <a:ext cx="360362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896150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3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905383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761337" y="5445051"/>
            <a:ext cx="64431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tire </a:t>
            </a:r>
            <a:r>
              <a:rPr lang="nl-NL" sz="1600">
                <a:solidFill>
                  <a:srgbClr val="292A31"/>
                </a:solidFill>
                <a:latin typeface="Arial"/>
              </a:rPr>
              <a:t>4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625484" y="5805091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8512661" y="5445051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rgbClr val="292A31"/>
                </a:solidFill>
                <a:latin typeface="Arial"/>
              </a:rPr>
              <a:t>spare</a:t>
            </a:r>
            <a:endParaRPr lang="en-US" sz="1600">
              <a:solidFill>
                <a:srgbClr val="292A31"/>
              </a:solidFill>
              <a:latin typeface="Arial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5400000" flipV="1">
            <a:off x="6512700" y="3979118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3343248" y="2806229"/>
            <a:ext cx="555625" cy="360362"/>
          </a:xfrm>
          <a:prstGeom prst="flowChartOnlineStorage">
            <a:avLst/>
          </a:prstGeom>
          <a:solidFill>
            <a:srgbClr val="60606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99029" y="2343133"/>
            <a:ext cx="78729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000000"/>
                </a:solidFill>
                <a:latin typeface="Arial"/>
              </a:rPr>
              <a:t>phone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585153" y="3645031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connection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404829" y="3969059"/>
            <a:ext cx="432048" cy="360042"/>
          </a:xfrm>
          <a:prstGeom prst="flowChartDelay">
            <a:avLst/>
          </a:prstGeom>
          <a:solidFill>
            <a:srgbClr val="606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296892" y="3645031"/>
            <a:ext cx="77410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power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872880" y="5156868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56856" y="4796979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>
                <a:solidFill>
                  <a:srgbClr val="292A31"/>
                </a:solidFill>
                <a:latin typeface="Arial"/>
              </a:rPr>
              <a:t>engine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504828" y="4796979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battery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465167" y="3573017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tires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4820062" y="1196902"/>
            <a:ext cx="431800" cy="504825"/>
          </a:xfrm>
          <a:prstGeom prst="triangle">
            <a:avLst>
              <a:gd name="adj" fmla="val 50000"/>
            </a:avLst>
          </a:prstGeom>
          <a:solidFill>
            <a:srgbClr val="60606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00990" y="902973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dirty="0" err="1">
                <a:solidFill>
                  <a:srgbClr val="292A31"/>
                </a:solidFill>
                <a:latin typeface="Arial"/>
              </a:rPr>
              <a:t>road</a:t>
            </a:r>
            <a:r>
              <a:rPr lang="nl-NL" dirty="0">
                <a:solidFill>
                  <a:srgbClr val="292A31"/>
                </a:solidFill>
                <a:latin typeface="Arial"/>
              </a:rPr>
              <a:t> trip</a:t>
            </a:r>
            <a:endParaRPr lang="en-US" dirty="0">
              <a:solidFill>
                <a:srgbClr val="292A31"/>
              </a:solidFill>
              <a:latin typeface="Arial"/>
            </a:endParaRPr>
          </a:p>
        </p:txBody>
      </p:sp>
      <p:sp>
        <p:nvSpPr>
          <p:cNvPr id="86" name="Line 2"/>
          <p:cNvSpPr>
            <a:spLocks noChangeShapeType="1"/>
          </p:cNvSpPr>
          <p:nvPr/>
        </p:nvSpPr>
        <p:spPr bwMode="auto">
          <a:xfrm flipH="1">
            <a:off x="5889104" y="5085184"/>
            <a:ext cx="0" cy="216024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Line 2"/>
          <p:cNvSpPr>
            <a:spLocks noChangeShapeType="1"/>
          </p:cNvSpPr>
          <p:nvPr/>
        </p:nvSpPr>
        <p:spPr bwMode="auto">
          <a:xfrm flipH="1" flipV="1">
            <a:off x="6753200" y="5085184"/>
            <a:ext cx="0" cy="216024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Line 2"/>
          <p:cNvSpPr>
            <a:spLocks noChangeShapeType="1"/>
          </p:cNvSpPr>
          <p:nvPr/>
        </p:nvSpPr>
        <p:spPr bwMode="auto">
          <a:xfrm flipH="1">
            <a:off x="7833320" y="5013176"/>
            <a:ext cx="0" cy="288032"/>
          </a:xfrm>
          <a:prstGeom prst="line">
            <a:avLst/>
          </a:prstGeom>
          <a:noFill/>
          <a:ln w="9525" cmpd="sng">
            <a:solidFill>
              <a:srgbClr val="404040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51813" y="4821310"/>
            <a:ext cx="3589322" cy="336037"/>
            <a:chOff x="5732066" y="5948437"/>
            <a:chExt cx="3394869" cy="431800"/>
          </a:xfrm>
        </p:grpSpPr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5732066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>
              <a:off x="5732066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6046788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Rectangle 26"/>
            <p:cNvSpPr>
              <a:spLocks noChangeArrowheads="1"/>
            </p:cNvSpPr>
            <p:nvPr/>
          </p:nvSpPr>
          <p:spPr bwMode="auto">
            <a:xfrm>
              <a:off x="6667633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6667633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6982355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7603200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>
              <a:off x="7603200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7917921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8499211" y="5948437"/>
              <a:ext cx="626004" cy="4318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>
              <a:off x="8499211" y="6092899"/>
              <a:ext cx="62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Rectangle 34"/>
            <p:cNvSpPr>
              <a:spLocks noChangeArrowheads="1"/>
            </p:cNvSpPr>
            <p:nvPr/>
          </p:nvSpPr>
          <p:spPr bwMode="auto">
            <a:xfrm>
              <a:off x="8813933" y="6164337"/>
              <a:ext cx="313002" cy="215900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6F30124-0E89-409C-BE1D-8043A9DAA153}"/>
              </a:ext>
            </a:extLst>
          </p:cNvPr>
          <p:cNvSpPr txBox="1"/>
          <p:nvPr/>
        </p:nvSpPr>
        <p:spPr>
          <a:xfrm>
            <a:off x="266234" y="5156868"/>
            <a:ext cx="17876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Cut </a:t>
            </a:r>
            <a:r>
              <a:rPr lang="nl-NL" dirty="0" err="1"/>
              <a:t>sequences</a:t>
            </a:r>
            <a:r>
              <a:rPr lang="nl-NL" dirty="0"/>
              <a:t>: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59D5886-A0B5-44AF-9E2B-B215236CD3AA}"/>
              </a:ext>
            </a:extLst>
          </p:cNvPr>
          <p:cNvSpPr txBox="1"/>
          <p:nvPr/>
        </p:nvSpPr>
        <p:spPr>
          <a:xfrm>
            <a:off x="266234" y="5733233"/>
            <a:ext cx="24545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(Connection, engine)?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9B19E6C-75BD-42B6-898A-A3F56608170A}"/>
              </a:ext>
            </a:extLst>
          </p:cNvPr>
          <p:cNvSpPr txBox="1"/>
          <p:nvPr/>
        </p:nvSpPr>
        <p:spPr>
          <a:xfrm>
            <a:off x="255309" y="6320436"/>
            <a:ext cx="648126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consider</a:t>
            </a:r>
            <a:r>
              <a:rPr lang="nl-NL" dirty="0"/>
              <a:t> </a:t>
            </a:r>
            <a:r>
              <a:rPr lang="nl-NL" dirty="0" err="1"/>
              <a:t>negatives</a:t>
            </a:r>
            <a:r>
              <a:rPr lang="nl-NL" dirty="0"/>
              <a:t>: (</a:t>
            </a:r>
            <a:r>
              <a:rPr lang="nl-NL" dirty="0" err="1"/>
              <a:t>tire</a:t>
            </a:r>
            <a:r>
              <a:rPr lang="nl-NL" dirty="0"/>
              <a:t> 1, </a:t>
            </a:r>
            <a:r>
              <a:rPr lang="nl-NL" dirty="0" err="1"/>
              <a:t>tire</a:t>
            </a:r>
            <a:r>
              <a:rPr lang="nl-NL" dirty="0"/>
              <a:t> 2, </a:t>
            </a:r>
            <a:r>
              <a:rPr lang="nl-NL" dirty="0" err="1"/>
              <a:t>connection</a:t>
            </a:r>
            <a:r>
              <a:rPr lang="nl-NL" dirty="0"/>
              <a:t>, engine)</a:t>
            </a:r>
          </a:p>
        </p:txBody>
      </p:sp>
    </p:spTree>
    <p:extLst>
      <p:ext uri="{BB962C8B-B14F-4D97-AF65-F5344CB8AC3E}">
        <p14:creationId xmlns:p14="http://schemas.microsoft.com/office/powerpoint/2010/main" val="6626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Fault</a:t>
            </a:r>
            <a:r>
              <a:rPr lang="nl-NL" dirty="0">
                <a:solidFill>
                  <a:schemeClr val="tx1"/>
                </a:solidFill>
              </a:rPr>
              <a:t> tolerant parallel processors (FTPP)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415B9-2A5A-41B2-9AEC-4DFC46E8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0724" name="Rectangle 196"/>
          <p:cNvSpPr>
            <a:spLocks noChangeArrowheads="1"/>
          </p:cNvSpPr>
          <p:nvPr/>
        </p:nvSpPr>
        <p:spPr bwMode="auto">
          <a:xfrm>
            <a:off x="3837625" y="1550101"/>
            <a:ext cx="1437307" cy="221864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</a:rPr>
              <a:t>NE1</a:t>
            </a:r>
            <a:endParaRPr lang="nl-NL" sz="1400" b="1">
              <a:solidFill>
                <a:srgbClr val="000000"/>
              </a:solidFill>
            </a:endParaRPr>
          </a:p>
        </p:txBody>
      </p:sp>
      <p:sp>
        <p:nvSpPr>
          <p:cNvPr id="150725" name="Rectangle 197"/>
          <p:cNvSpPr>
            <a:spLocks noChangeArrowheads="1"/>
          </p:cNvSpPr>
          <p:nvPr/>
        </p:nvSpPr>
        <p:spPr bwMode="auto">
          <a:xfrm>
            <a:off x="3837625" y="3429857"/>
            <a:ext cx="1437307" cy="22064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</a:rPr>
              <a:t>NE3</a:t>
            </a:r>
            <a:endParaRPr lang="nl-NL" sz="1400" b="1">
              <a:solidFill>
                <a:srgbClr val="000000"/>
              </a:solidFill>
            </a:endParaRPr>
          </a:p>
        </p:txBody>
      </p:sp>
      <p:sp>
        <p:nvSpPr>
          <p:cNvPr id="150726" name="Rectangle 198"/>
          <p:cNvSpPr>
            <a:spLocks noChangeArrowheads="1"/>
          </p:cNvSpPr>
          <p:nvPr/>
        </p:nvSpPr>
        <p:spPr bwMode="auto">
          <a:xfrm rot="5400000">
            <a:off x="2897736" y="2489980"/>
            <a:ext cx="1437240" cy="22065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</a:rPr>
              <a:t>N</a:t>
            </a:r>
          </a:p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</a:rPr>
              <a:t>E</a:t>
            </a:r>
          </a:p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</a:rPr>
              <a:t>2</a:t>
            </a:r>
            <a:endParaRPr lang="nl-NL" sz="1400" b="1">
              <a:solidFill>
                <a:srgbClr val="000000"/>
              </a:solidFill>
            </a:endParaRPr>
          </a:p>
        </p:txBody>
      </p:sp>
      <p:sp>
        <p:nvSpPr>
          <p:cNvPr id="150727" name="Rectangle 199"/>
          <p:cNvSpPr>
            <a:spLocks noChangeArrowheads="1"/>
          </p:cNvSpPr>
          <p:nvPr/>
        </p:nvSpPr>
        <p:spPr bwMode="auto">
          <a:xfrm rot="5400000">
            <a:off x="4777572" y="2489980"/>
            <a:ext cx="1437240" cy="22065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</a:rPr>
              <a:t>N</a:t>
            </a:r>
          </a:p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</a:rPr>
              <a:t>E</a:t>
            </a:r>
          </a:p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</a:rPr>
              <a:t>4</a:t>
            </a:r>
            <a:endParaRPr lang="nl-NL" sz="1400" b="1">
              <a:solidFill>
                <a:srgbClr val="000000"/>
              </a:solidFill>
            </a:endParaRPr>
          </a:p>
        </p:txBody>
      </p:sp>
      <p:sp>
        <p:nvSpPr>
          <p:cNvPr id="150728" name="Line 200"/>
          <p:cNvSpPr>
            <a:spLocks noChangeShapeType="1"/>
          </p:cNvSpPr>
          <p:nvPr/>
        </p:nvSpPr>
        <p:spPr bwMode="auto">
          <a:xfrm>
            <a:off x="3340232" y="1988840"/>
            <a:ext cx="1657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29" name="Line 201"/>
          <p:cNvSpPr>
            <a:spLocks noChangeShapeType="1"/>
          </p:cNvSpPr>
          <p:nvPr/>
        </p:nvSpPr>
        <p:spPr bwMode="auto">
          <a:xfrm>
            <a:off x="3340232" y="2379044"/>
            <a:ext cx="1657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30" name="Line 202"/>
          <p:cNvSpPr>
            <a:spLocks noChangeShapeType="1"/>
          </p:cNvSpPr>
          <p:nvPr/>
        </p:nvSpPr>
        <p:spPr bwMode="auto">
          <a:xfrm>
            <a:off x="3340232" y="2821553"/>
            <a:ext cx="1657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31" name="Line 203"/>
          <p:cNvSpPr>
            <a:spLocks noChangeShapeType="1"/>
          </p:cNvSpPr>
          <p:nvPr/>
        </p:nvSpPr>
        <p:spPr bwMode="auto">
          <a:xfrm>
            <a:off x="3340232" y="3212976"/>
            <a:ext cx="1657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32" name="Line 204"/>
          <p:cNvSpPr>
            <a:spLocks noChangeShapeType="1"/>
          </p:cNvSpPr>
          <p:nvPr/>
        </p:nvSpPr>
        <p:spPr bwMode="auto">
          <a:xfrm>
            <a:off x="5606520" y="1936535"/>
            <a:ext cx="1657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33" name="Line 205"/>
          <p:cNvSpPr>
            <a:spLocks noChangeShapeType="1"/>
          </p:cNvSpPr>
          <p:nvPr/>
        </p:nvSpPr>
        <p:spPr bwMode="auto">
          <a:xfrm>
            <a:off x="5606520" y="2379044"/>
            <a:ext cx="1657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34" name="Line 206"/>
          <p:cNvSpPr>
            <a:spLocks noChangeShapeType="1"/>
          </p:cNvSpPr>
          <p:nvPr/>
        </p:nvSpPr>
        <p:spPr bwMode="auto">
          <a:xfrm>
            <a:off x="5606520" y="2821553"/>
            <a:ext cx="1657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35" name="Line 207"/>
          <p:cNvSpPr>
            <a:spLocks noChangeShapeType="1"/>
          </p:cNvSpPr>
          <p:nvPr/>
        </p:nvSpPr>
        <p:spPr bwMode="auto">
          <a:xfrm>
            <a:off x="5606520" y="3264062"/>
            <a:ext cx="1657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0" name="Line 212"/>
          <p:cNvSpPr>
            <a:spLocks noChangeShapeType="1"/>
          </p:cNvSpPr>
          <p:nvPr/>
        </p:nvSpPr>
        <p:spPr bwMode="auto">
          <a:xfrm>
            <a:off x="3892479" y="1384313"/>
            <a:ext cx="0" cy="1670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1" name="Line 213"/>
          <p:cNvSpPr>
            <a:spLocks noChangeShapeType="1"/>
          </p:cNvSpPr>
          <p:nvPr/>
        </p:nvSpPr>
        <p:spPr bwMode="auto">
          <a:xfrm>
            <a:off x="4335009" y="1384313"/>
            <a:ext cx="0" cy="1670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2" name="Line 214"/>
          <p:cNvSpPr>
            <a:spLocks noChangeShapeType="1"/>
          </p:cNvSpPr>
          <p:nvPr/>
        </p:nvSpPr>
        <p:spPr bwMode="auto">
          <a:xfrm>
            <a:off x="4777539" y="1384313"/>
            <a:ext cx="0" cy="1670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3" name="Line 215"/>
          <p:cNvSpPr>
            <a:spLocks noChangeShapeType="1"/>
          </p:cNvSpPr>
          <p:nvPr/>
        </p:nvSpPr>
        <p:spPr bwMode="auto">
          <a:xfrm>
            <a:off x="5220069" y="1384313"/>
            <a:ext cx="0" cy="1670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4" name="Line 216"/>
          <p:cNvSpPr>
            <a:spLocks noChangeShapeType="1"/>
          </p:cNvSpPr>
          <p:nvPr/>
        </p:nvSpPr>
        <p:spPr bwMode="auto">
          <a:xfrm>
            <a:off x="3726683" y="2600908"/>
            <a:ext cx="16591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5" name="Line 217"/>
          <p:cNvSpPr>
            <a:spLocks noChangeShapeType="1"/>
          </p:cNvSpPr>
          <p:nvPr/>
        </p:nvSpPr>
        <p:spPr bwMode="auto">
          <a:xfrm>
            <a:off x="4556884" y="1770746"/>
            <a:ext cx="0" cy="16591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6" name="Line 218"/>
          <p:cNvSpPr>
            <a:spLocks noChangeShapeType="1"/>
          </p:cNvSpPr>
          <p:nvPr/>
        </p:nvSpPr>
        <p:spPr bwMode="auto">
          <a:xfrm flipV="1">
            <a:off x="3726684" y="1770750"/>
            <a:ext cx="331593" cy="3315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7" name="Line 219"/>
          <p:cNvSpPr>
            <a:spLocks noChangeShapeType="1"/>
          </p:cNvSpPr>
          <p:nvPr/>
        </p:nvSpPr>
        <p:spPr bwMode="auto">
          <a:xfrm flipV="1">
            <a:off x="5054277" y="3098282"/>
            <a:ext cx="331593" cy="3315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8" name="Line 220"/>
          <p:cNvSpPr>
            <a:spLocks noChangeShapeType="1"/>
          </p:cNvSpPr>
          <p:nvPr/>
        </p:nvSpPr>
        <p:spPr bwMode="auto">
          <a:xfrm flipH="1" flipV="1">
            <a:off x="3726684" y="3098282"/>
            <a:ext cx="331593" cy="3315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749" name="Line 221"/>
          <p:cNvSpPr>
            <a:spLocks noChangeShapeType="1"/>
          </p:cNvSpPr>
          <p:nvPr/>
        </p:nvSpPr>
        <p:spPr bwMode="auto">
          <a:xfrm flipH="1" flipV="1">
            <a:off x="5054277" y="1770750"/>
            <a:ext cx="331593" cy="3315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554" y="4149083"/>
            <a:ext cx="6801862" cy="28623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Set up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4 types of processors available  </a:t>
            </a:r>
            <a:r>
              <a:rPr lang="en-US" i="1" dirty="0">
                <a:solidFill>
                  <a:srgbClr val="000000"/>
                </a:solidFill>
              </a:rPr>
              <a:t>A, B, C, 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Group S is a spare group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Connected via Network Elements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If NE unavailable, all processors attached are unavailable</a:t>
            </a:r>
          </a:p>
          <a:p>
            <a:r>
              <a:rPr lang="en-US" b="1" dirty="0">
                <a:solidFill>
                  <a:srgbClr val="000000"/>
                </a:solidFill>
              </a:rPr>
              <a:t>Requirement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for each type, at least 3 processors available</a:t>
            </a:r>
          </a:p>
          <a:p>
            <a:r>
              <a:rPr lang="en-US" b="1" dirty="0">
                <a:solidFill>
                  <a:srgbClr val="FF0000"/>
                </a:solidFill>
              </a:rPr>
              <a:t>Question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Construct a (D)FT for this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5745092" y="1772816"/>
            <a:ext cx="360040" cy="360040"/>
          </a:xfrm>
          <a:prstGeom prst="ellipse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A</a:t>
            </a:r>
          </a:p>
        </p:txBody>
      </p:sp>
      <p:sp>
        <p:nvSpPr>
          <p:cNvPr id="234" name="Oval 233"/>
          <p:cNvSpPr/>
          <p:nvPr/>
        </p:nvSpPr>
        <p:spPr>
          <a:xfrm>
            <a:off x="5745092" y="2204864"/>
            <a:ext cx="360040" cy="360040"/>
          </a:xfrm>
          <a:prstGeom prst="ellipse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B</a:t>
            </a:r>
          </a:p>
        </p:txBody>
      </p:sp>
      <p:sp>
        <p:nvSpPr>
          <p:cNvPr id="235" name="Oval 234"/>
          <p:cNvSpPr/>
          <p:nvPr/>
        </p:nvSpPr>
        <p:spPr>
          <a:xfrm>
            <a:off x="5745092" y="2636912"/>
            <a:ext cx="360040" cy="360040"/>
          </a:xfrm>
          <a:prstGeom prst="ellipse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C</a:t>
            </a:r>
          </a:p>
        </p:txBody>
      </p:sp>
      <p:sp>
        <p:nvSpPr>
          <p:cNvPr id="236" name="Oval 235"/>
          <p:cNvSpPr/>
          <p:nvPr/>
        </p:nvSpPr>
        <p:spPr>
          <a:xfrm>
            <a:off x="5745092" y="3068960"/>
            <a:ext cx="360040" cy="360040"/>
          </a:xfrm>
          <a:prstGeom prst="ellipse">
            <a:avLst/>
          </a:prstGeom>
          <a:solidFill>
            <a:srgbClr val="3366FF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S</a:t>
            </a:r>
          </a:p>
        </p:txBody>
      </p:sp>
      <p:sp>
        <p:nvSpPr>
          <p:cNvPr id="237" name="Oval 236"/>
          <p:cNvSpPr/>
          <p:nvPr/>
        </p:nvSpPr>
        <p:spPr>
          <a:xfrm>
            <a:off x="3008784" y="1772816"/>
            <a:ext cx="360040" cy="360040"/>
          </a:xfrm>
          <a:prstGeom prst="ellipse">
            <a:avLst/>
          </a:prstGeom>
          <a:solidFill>
            <a:srgbClr val="169115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A</a:t>
            </a:r>
          </a:p>
        </p:txBody>
      </p:sp>
      <p:sp>
        <p:nvSpPr>
          <p:cNvPr id="238" name="Oval 237"/>
          <p:cNvSpPr/>
          <p:nvPr/>
        </p:nvSpPr>
        <p:spPr>
          <a:xfrm>
            <a:off x="3008784" y="2204864"/>
            <a:ext cx="360040" cy="360040"/>
          </a:xfrm>
          <a:prstGeom prst="ellipse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B</a:t>
            </a:r>
          </a:p>
        </p:txBody>
      </p:sp>
      <p:sp>
        <p:nvSpPr>
          <p:cNvPr id="239" name="Oval 238"/>
          <p:cNvSpPr/>
          <p:nvPr/>
        </p:nvSpPr>
        <p:spPr>
          <a:xfrm>
            <a:off x="3008784" y="2636912"/>
            <a:ext cx="360040" cy="360040"/>
          </a:xfrm>
          <a:prstGeom prst="ellipse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C</a:t>
            </a:r>
          </a:p>
        </p:txBody>
      </p:sp>
      <p:sp>
        <p:nvSpPr>
          <p:cNvPr id="240" name="Oval 239"/>
          <p:cNvSpPr/>
          <p:nvPr/>
        </p:nvSpPr>
        <p:spPr>
          <a:xfrm>
            <a:off x="3008784" y="3068960"/>
            <a:ext cx="360040" cy="360040"/>
          </a:xfrm>
          <a:prstGeom prst="ellipse">
            <a:avLst/>
          </a:prstGeom>
          <a:solidFill>
            <a:srgbClr val="3366FF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S</a:t>
            </a:r>
          </a:p>
        </p:txBody>
      </p:sp>
      <p:sp>
        <p:nvSpPr>
          <p:cNvPr id="241" name="Oval 240"/>
          <p:cNvSpPr/>
          <p:nvPr/>
        </p:nvSpPr>
        <p:spPr>
          <a:xfrm>
            <a:off x="3728866" y="1052736"/>
            <a:ext cx="360040" cy="360040"/>
          </a:xfrm>
          <a:prstGeom prst="ellipse">
            <a:avLst/>
          </a:prstGeom>
          <a:solidFill>
            <a:srgbClr val="169115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A</a:t>
            </a:r>
          </a:p>
        </p:txBody>
      </p:sp>
      <p:sp>
        <p:nvSpPr>
          <p:cNvPr id="242" name="Oval 241"/>
          <p:cNvSpPr/>
          <p:nvPr/>
        </p:nvSpPr>
        <p:spPr>
          <a:xfrm>
            <a:off x="4160914" y="1052736"/>
            <a:ext cx="360040" cy="360040"/>
          </a:xfrm>
          <a:prstGeom prst="ellipse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B</a:t>
            </a:r>
          </a:p>
        </p:txBody>
      </p:sp>
      <p:sp>
        <p:nvSpPr>
          <p:cNvPr id="243" name="Oval 242"/>
          <p:cNvSpPr/>
          <p:nvPr/>
        </p:nvSpPr>
        <p:spPr>
          <a:xfrm>
            <a:off x="4592962" y="1052736"/>
            <a:ext cx="360040" cy="360040"/>
          </a:xfrm>
          <a:prstGeom prst="ellipse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C</a:t>
            </a:r>
          </a:p>
        </p:txBody>
      </p:sp>
      <p:sp>
        <p:nvSpPr>
          <p:cNvPr id="244" name="Oval 243"/>
          <p:cNvSpPr/>
          <p:nvPr/>
        </p:nvSpPr>
        <p:spPr>
          <a:xfrm>
            <a:off x="5025010" y="1052736"/>
            <a:ext cx="360040" cy="360040"/>
          </a:xfrm>
          <a:prstGeom prst="ellipse">
            <a:avLst/>
          </a:prstGeom>
          <a:solidFill>
            <a:srgbClr val="3366FF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S</a:t>
            </a:r>
          </a:p>
        </p:txBody>
      </p:sp>
      <p:sp>
        <p:nvSpPr>
          <p:cNvPr id="245" name="Line 212"/>
          <p:cNvSpPr>
            <a:spLocks noChangeShapeType="1"/>
          </p:cNvSpPr>
          <p:nvPr/>
        </p:nvSpPr>
        <p:spPr bwMode="auto">
          <a:xfrm>
            <a:off x="3872880" y="3645024"/>
            <a:ext cx="0" cy="1670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6" name="Line 213"/>
          <p:cNvSpPr>
            <a:spLocks noChangeShapeType="1"/>
          </p:cNvSpPr>
          <p:nvPr/>
        </p:nvSpPr>
        <p:spPr bwMode="auto">
          <a:xfrm>
            <a:off x="4315410" y="3645024"/>
            <a:ext cx="0" cy="1670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7" name="Line 214"/>
          <p:cNvSpPr>
            <a:spLocks noChangeShapeType="1"/>
          </p:cNvSpPr>
          <p:nvPr/>
        </p:nvSpPr>
        <p:spPr bwMode="auto">
          <a:xfrm>
            <a:off x="4757940" y="3645024"/>
            <a:ext cx="0" cy="1670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8" name="Line 215"/>
          <p:cNvSpPr>
            <a:spLocks noChangeShapeType="1"/>
          </p:cNvSpPr>
          <p:nvPr/>
        </p:nvSpPr>
        <p:spPr bwMode="auto">
          <a:xfrm>
            <a:off x="5200470" y="3645024"/>
            <a:ext cx="0" cy="1670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656856" y="3789040"/>
            <a:ext cx="360040" cy="360040"/>
          </a:xfrm>
          <a:prstGeom prst="ellipse">
            <a:avLst/>
          </a:prstGeom>
          <a:solidFill>
            <a:srgbClr val="169115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A</a:t>
            </a:r>
          </a:p>
        </p:txBody>
      </p:sp>
      <p:sp>
        <p:nvSpPr>
          <p:cNvPr id="254" name="Oval 253"/>
          <p:cNvSpPr/>
          <p:nvPr/>
        </p:nvSpPr>
        <p:spPr>
          <a:xfrm>
            <a:off x="4088904" y="3789040"/>
            <a:ext cx="360040" cy="360040"/>
          </a:xfrm>
          <a:prstGeom prst="ellipse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B</a:t>
            </a:r>
          </a:p>
        </p:txBody>
      </p:sp>
      <p:sp>
        <p:nvSpPr>
          <p:cNvPr id="255" name="Oval 254"/>
          <p:cNvSpPr/>
          <p:nvPr/>
        </p:nvSpPr>
        <p:spPr>
          <a:xfrm>
            <a:off x="4520952" y="3789040"/>
            <a:ext cx="360040" cy="360040"/>
          </a:xfrm>
          <a:prstGeom prst="ellipse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C</a:t>
            </a:r>
          </a:p>
        </p:txBody>
      </p:sp>
      <p:sp>
        <p:nvSpPr>
          <p:cNvPr id="256" name="Oval 255"/>
          <p:cNvSpPr/>
          <p:nvPr/>
        </p:nvSpPr>
        <p:spPr>
          <a:xfrm>
            <a:off x="4953000" y="3789040"/>
            <a:ext cx="360040" cy="360040"/>
          </a:xfrm>
          <a:prstGeom prst="ellipse">
            <a:avLst/>
          </a:prstGeom>
          <a:solidFill>
            <a:srgbClr val="3366FF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884878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Straight Connector 236"/>
          <p:cNvCxnSpPr>
            <a:endCxn id="406" idx="0"/>
          </p:cNvCxnSpPr>
          <p:nvPr/>
        </p:nvCxnSpPr>
        <p:spPr>
          <a:xfrm>
            <a:off x="4304928" y="3789040"/>
            <a:ext cx="4136580" cy="457810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endCxn id="406" idx="0"/>
          </p:cNvCxnSpPr>
          <p:nvPr/>
        </p:nvCxnSpPr>
        <p:spPr>
          <a:xfrm>
            <a:off x="1928664" y="3789040"/>
            <a:ext cx="6512844" cy="457810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H="1">
            <a:off x="3512841" y="3789040"/>
            <a:ext cx="144016" cy="576064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5817096" y="3717032"/>
            <a:ext cx="0" cy="576064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321152" y="3789040"/>
            <a:ext cx="2132620" cy="504056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01" idx="2"/>
          </p:cNvCxnSpPr>
          <p:nvPr/>
        </p:nvCxnSpPr>
        <p:spPr>
          <a:xfrm flipH="1">
            <a:off x="1280592" y="3789040"/>
            <a:ext cx="27620" cy="576064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27258" y="153939"/>
            <a:ext cx="6246222" cy="538763"/>
          </a:xfrm>
          <a:ln/>
        </p:spPr>
        <p:txBody>
          <a:bodyPr/>
          <a:lstStyle/>
          <a:p>
            <a:r>
              <a:rPr lang="nl-NL" sz="2800" dirty="0" err="1">
                <a:solidFill>
                  <a:schemeClr val="tx1"/>
                </a:solidFill>
              </a:rPr>
              <a:t>Fault</a:t>
            </a:r>
            <a:r>
              <a:rPr lang="nl-NL" sz="2800" dirty="0">
                <a:solidFill>
                  <a:schemeClr val="tx1"/>
                </a:solidFill>
              </a:rPr>
              <a:t> tolerant parallel processors (FTPP)</a:t>
            </a:r>
            <a:endParaRPr lang="nl-NL" sz="2800" dirty="0"/>
          </a:p>
        </p:txBody>
      </p:sp>
      <p:sp>
        <p:nvSpPr>
          <p:cNvPr id="150636" name="Rectangle 108"/>
          <p:cNvSpPr>
            <a:spLocks noChangeArrowheads="1"/>
          </p:cNvSpPr>
          <p:nvPr/>
        </p:nvSpPr>
        <p:spPr bwMode="auto">
          <a:xfrm>
            <a:off x="3296817" y="1855900"/>
            <a:ext cx="1715409" cy="3072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System Failure</a:t>
            </a:r>
            <a:endParaRPr lang="nl-NL" sz="1600">
              <a:solidFill>
                <a:srgbClr val="000000"/>
              </a:solidFill>
            </a:endParaRPr>
          </a:p>
        </p:txBody>
      </p:sp>
      <p:sp>
        <p:nvSpPr>
          <p:cNvPr id="282" name="Line 25"/>
          <p:cNvSpPr>
            <a:spLocks noChangeShapeType="1"/>
          </p:cNvSpPr>
          <p:nvPr/>
        </p:nvSpPr>
        <p:spPr bwMode="auto">
          <a:xfrm flipH="1" flipV="1">
            <a:off x="1684061" y="4869159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3" name="Line 26"/>
          <p:cNvSpPr>
            <a:spLocks noChangeShapeType="1"/>
          </p:cNvSpPr>
          <p:nvPr/>
        </p:nvSpPr>
        <p:spPr bwMode="auto">
          <a:xfrm flipV="1">
            <a:off x="1421177" y="4869159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4" name="Line 27"/>
          <p:cNvSpPr>
            <a:spLocks noChangeShapeType="1"/>
          </p:cNvSpPr>
          <p:nvPr/>
        </p:nvSpPr>
        <p:spPr bwMode="auto">
          <a:xfrm flipV="1">
            <a:off x="961130" y="4869159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5" name="Line 25"/>
          <p:cNvSpPr>
            <a:spLocks noChangeShapeType="1"/>
          </p:cNvSpPr>
          <p:nvPr/>
        </p:nvSpPr>
        <p:spPr bwMode="auto">
          <a:xfrm flipH="1" flipV="1">
            <a:off x="1749781" y="4869156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" name="Rectangle 4"/>
          <p:cNvSpPr>
            <a:spLocks noChangeArrowheads="1"/>
          </p:cNvSpPr>
          <p:nvPr/>
        </p:nvSpPr>
        <p:spPr bwMode="auto">
          <a:xfrm>
            <a:off x="1010674" y="4221091"/>
            <a:ext cx="1494055" cy="3127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1</a:t>
            </a:r>
            <a:r>
              <a:rPr lang="en-US" sz="1600" dirty="0">
                <a:solidFill>
                  <a:srgbClr val="000000"/>
                </a:solidFill>
              </a:rPr>
              <a:t>P 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87" name="AutoShape 5"/>
          <p:cNvSpPr>
            <a:spLocks noChangeArrowheads="1"/>
          </p:cNvSpPr>
          <p:nvPr/>
        </p:nvSpPr>
        <p:spPr bwMode="auto">
          <a:xfrm rot="16200000">
            <a:off x="1495219" y="4565580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299" name="Oval 24"/>
          <p:cNvSpPr>
            <a:spLocks noChangeArrowheads="1"/>
          </p:cNvSpPr>
          <p:nvPr/>
        </p:nvSpPr>
        <p:spPr bwMode="auto">
          <a:xfrm>
            <a:off x="1242871" y="5085190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0" name="Oval 24"/>
          <p:cNvSpPr>
            <a:spLocks noChangeArrowheads="1"/>
          </p:cNvSpPr>
          <p:nvPr/>
        </p:nvSpPr>
        <p:spPr bwMode="auto">
          <a:xfrm>
            <a:off x="1702919" y="5085190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1" name="Oval 24"/>
          <p:cNvSpPr>
            <a:spLocks noChangeArrowheads="1"/>
          </p:cNvSpPr>
          <p:nvPr/>
        </p:nvSpPr>
        <p:spPr bwMode="auto">
          <a:xfrm>
            <a:off x="2097246" y="5085190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2" name="Oval 24"/>
          <p:cNvSpPr>
            <a:spLocks noChangeArrowheads="1"/>
          </p:cNvSpPr>
          <p:nvPr/>
        </p:nvSpPr>
        <p:spPr bwMode="auto">
          <a:xfrm>
            <a:off x="848544" y="5085184"/>
            <a:ext cx="328606" cy="360040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54" name="Line 25"/>
          <p:cNvSpPr>
            <a:spLocks noChangeShapeType="1"/>
          </p:cNvSpPr>
          <p:nvPr/>
        </p:nvSpPr>
        <p:spPr bwMode="auto">
          <a:xfrm flipH="1" flipV="1">
            <a:off x="6220565" y="4869159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5" name="Line 26"/>
          <p:cNvSpPr>
            <a:spLocks noChangeShapeType="1"/>
          </p:cNvSpPr>
          <p:nvPr/>
        </p:nvSpPr>
        <p:spPr bwMode="auto">
          <a:xfrm flipV="1">
            <a:off x="5957681" y="4869159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6" name="Line 27"/>
          <p:cNvSpPr>
            <a:spLocks noChangeShapeType="1"/>
          </p:cNvSpPr>
          <p:nvPr/>
        </p:nvSpPr>
        <p:spPr bwMode="auto">
          <a:xfrm flipV="1">
            <a:off x="5497634" y="4869159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7" name="Line 25"/>
          <p:cNvSpPr>
            <a:spLocks noChangeShapeType="1"/>
          </p:cNvSpPr>
          <p:nvPr/>
        </p:nvSpPr>
        <p:spPr bwMode="auto">
          <a:xfrm flipH="1" flipV="1">
            <a:off x="6286285" y="4869156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" name="Rectangle 4"/>
          <p:cNvSpPr>
            <a:spLocks noChangeArrowheads="1"/>
          </p:cNvSpPr>
          <p:nvPr/>
        </p:nvSpPr>
        <p:spPr bwMode="auto">
          <a:xfrm>
            <a:off x="5547178" y="4246853"/>
            <a:ext cx="1324161" cy="2869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3P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359" name="AutoShape 5"/>
          <p:cNvSpPr>
            <a:spLocks noChangeArrowheads="1"/>
          </p:cNvSpPr>
          <p:nvPr/>
        </p:nvSpPr>
        <p:spPr bwMode="auto">
          <a:xfrm rot="16200000">
            <a:off x="6031723" y="4565580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371" name="Oval 24"/>
          <p:cNvSpPr>
            <a:spLocks noChangeArrowheads="1"/>
          </p:cNvSpPr>
          <p:nvPr/>
        </p:nvSpPr>
        <p:spPr bwMode="auto">
          <a:xfrm>
            <a:off x="5779375" y="5085190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2" name="Oval 24"/>
          <p:cNvSpPr>
            <a:spLocks noChangeArrowheads="1"/>
          </p:cNvSpPr>
          <p:nvPr/>
        </p:nvSpPr>
        <p:spPr bwMode="auto">
          <a:xfrm>
            <a:off x="6239423" y="5085190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3" name="Oval 24"/>
          <p:cNvSpPr>
            <a:spLocks noChangeArrowheads="1"/>
          </p:cNvSpPr>
          <p:nvPr/>
        </p:nvSpPr>
        <p:spPr bwMode="auto">
          <a:xfrm>
            <a:off x="6633750" y="5085190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4" name="Oval 24"/>
          <p:cNvSpPr>
            <a:spLocks noChangeArrowheads="1"/>
          </p:cNvSpPr>
          <p:nvPr/>
        </p:nvSpPr>
        <p:spPr bwMode="auto">
          <a:xfrm>
            <a:off x="5385048" y="5085184"/>
            <a:ext cx="328606" cy="3600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8" name="Line 25"/>
          <p:cNvSpPr>
            <a:spLocks noChangeShapeType="1"/>
          </p:cNvSpPr>
          <p:nvPr/>
        </p:nvSpPr>
        <p:spPr bwMode="auto">
          <a:xfrm flipH="1" flipV="1">
            <a:off x="3988315" y="4869159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" name="Line 26"/>
          <p:cNvSpPr>
            <a:spLocks noChangeShapeType="1"/>
          </p:cNvSpPr>
          <p:nvPr/>
        </p:nvSpPr>
        <p:spPr bwMode="auto">
          <a:xfrm flipV="1">
            <a:off x="3725431" y="4869159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0" name="Line 27"/>
          <p:cNvSpPr>
            <a:spLocks noChangeShapeType="1"/>
          </p:cNvSpPr>
          <p:nvPr/>
        </p:nvSpPr>
        <p:spPr bwMode="auto">
          <a:xfrm flipV="1">
            <a:off x="3265386" y="4869159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1" name="Line 25"/>
          <p:cNvSpPr>
            <a:spLocks noChangeShapeType="1"/>
          </p:cNvSpPr>
          <p:nvPr/>
        </p:nvSpPr>
        <p:spPr bwMode="auto">
          <a:xfrm flipH="1" flipV="1">
            <a:off x="4054036" y="4869156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2" name="Rectangle 4"/>
          <p:cNvSpPr>
            <a:spLocks noChangeArrowheads="1"/>
          </p:cNvSpPr>
          <p:nvPr/>
        </p:nvSpPr>
        <p:spPr bwMode="auto">
          <a:xfrm>
            <a:off x="3314932" y="4246853"/>
            <a:ext cx="1324161" cy="2869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2P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383" name="AutoShape 5"/>
          <p:cNvSpPr>
            <a:spLocks noChangeArrowheads="1"/>
          </p:cNvSpPr>
          <p:nvPr/>
        </p:nvSpPr>
        <p:spPr bwMode="auto">
          <a:xfrm rot="16200000">
            <a:off x="3799475" y="4565580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395" name="Oval 24"/>
          <p:cNvSpPr>
            <a:spLocks noChangeArrowheads="1"/>
          </p:cNvSpPr>
          <p:nvPr/>
        </p:nvSpPr>
        <p:spPr bwMode="auto">
          <a:xfrm>
            <a:off x="3547127" y="5085190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6" name="Oval 24"/>
          <p:cNvSpPr>
            <a:spLocks noChangeArrowheads="1"/>
          </p:cNvSpPr>
          <p:nvPr/>
        </p:nvSpPr>
        <p:spPr bwMode="auto">
          <a:xfrm>
            <a:off x="4007175" y="5085190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7" name="Oval 24"/>
          <p:cNvSpPr>
            <a:spLocks noChangeArrowheads="1"/>
          </p:cNvSpPr>
          <p:nvPr/>
        </p:nvSpPr>
        <p:spPr bwMode="auto">
          <a:xfrm>
            <a:off x="4401502" y="5085190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8" name="Oval 24"/>
          <p:cNvSpPr>
            <a:spLocks noChangeArrowheads="1"/>
          </p:cNvSpPr>
          <p:nvPr/>
        </p:nvSpPr>
        <p:spPr bwMode="auto">
          <a:xfrm>
            <a:off x="3152800" y="5085184"/>
            <a:ext cx="328606" cy="36004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02" name="Line 25"/>
          <p:cNvSpPr>
            <a:spLocks noChangeShapeType="1"/>
          </p:cNvSpPr>
          <p:nvPr/>
        </p:nvSpPr>
        <p:spPr bwMode="auto">
          <a:xfrm flipH="1" flipV="1">
            <a:off x="8452814" y="4869159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3" name="Line 26"/>
          <p:cNvSpPr>
            <a:spLocks noChangeShapeType="1"/>
          </p:cNvSpPr>
          <p:nvPr/>
        </p:nvSpPr>
        <p:spPr bwMode="auto">
          <a:xfrm flipV="1">
            <a:off x="8189927" y="4869159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4" name="Line 27"/>
          <p:cNvSpPr>
            <a:spLocks noChangeShapeType="1"/>
          </p:cNvSpPr>
          <p:nvPr/>
        </p:nvSpPr>
        <p:spPr bwMode="auto">
          <a:xfrm flipV="1">
            <a:off x="7729882" y="4869159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5" name="Line 25"/>
          <p:cNvSpPr>
            <a:spLocks noChangeShapeType="1"/>
          </p:cNvSpPr>
          <p:nvPr/>
        </p:nvSpPr>
        <p:spPr bwMode="auto">
          <a:xfrm flipH="1" flipV="1">
            <a:off x="8518535" y="4869156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6" name="Rectangle 4"/>
          <p:cNvSpPr>
            <a:spLocks noChangeArrowheads="1"/>
          </p:cNvSpPr>
          <p:nvPr/>
        </p:nvSpPr>
        <p:spPr bwMode="auto">
          <a:xfrm>
            <a:off x="7779429" y="4246853"/>
            <a:ext cx="1324161" cy="2869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4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407" name="AutoShape 5"/>
          <p:cNvSpPr>
            <a:spLocks noChangeArrowheads="1"/>
          </p:cNvSpPr>
          <p:nvPr/>
        </p:nvSpPr>
        <p:spPr bwMode="auto">
          <a:xfrm rot="16200000">
            <a:off x="8263971" y="4565580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419" name="Oval 24"/>
          <p:cNvSpPr>
            <a:spLocks noChangeArrowheads="1"/>
          </p:cNvSpPr>
          <p:nvPr/>
        </p:nvSpPr>
        <p:spPr bwMode="auto">
          <a:xfrm>
            <a:off x="8011623" y="5085190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0" name="Oval 24"/>
          <p:cNvSpPr>
            <a:spLocks noChangeArrowheads="1"/>
          </p:cNvSpPr>
          <p:nvPr/>
        </p:nvSpPr>
        <p:spPr bwMode="auto">
          <a:xfrm>
            <a:off x="8471672" y="5085190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1" name="Oval 24"/>
          <p:cNvSpPr>
            <a:spLocks noChangeArrowheads="1"/>
          </p:cNvSpPr>
          <p:nvPr/>
        </p:nvSpPr>
        <p:spPr bwMode="auto">
          <a:xfrm>
            <a:off x="8865998" y="5085190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2" name="Oval 24"/>
          <p:cNvSpPr>
            <a:spLocks noChangeArrowheads="1"/>
          </p:cNvSpPr>
          <p:nvPr/>
        </p:nvSpPr>
        <p:spPr bwMode="auto">
          <a:xfrm>
            <a:off x="7617297" y="5085184"/>
            <a:ext cx="328606" cy="360040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40634" y="2780928"/>
            <a:ext cx="4608510" cy="869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 flipH="1">
            <a:off x="6249145" y="2789620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6" name="Group 455"/>
          <p:cNvGrpSpPr/>
          <p:nvPr/>
        </p:nvGrpSpPr>
        <p:grpSpPr>
          <a:xfrm>
            <a:off x="632522" y="116632"/>
            <a:ext cx="2448272" cy="2448272"/>
            <a:chOff x="2780184" y="1205136"/>
            <a:chExt cx="3096344" cy="3096344"/>
          </a:xfrm>
        </p:grpSpPr>
        <p:sp>
          <p:nvSpPr>
            <p:cNvPr id="457" name="Rectangle 196"/>
            <p:cNvSpPr>
              <a:spLocks noChangeArrowheads="1"/>
            </p:cNvSpPr>
            <p:nvPr/>
          </p:nvSpPr>
          <p:spPr bwMode="auto">
            <a:xfrm>
              <a:off x="3609020" y="1702501"/>
              <a:ext cx="1437307" cy="22186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NE1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58" name="Rectangle 197"/>
            <p:cNvSpPr>
              <a:spLocks noChangeArrowheads="1"/>
            </p:cNvSpPr>
            <p:nvPr/>
          </p:nvSpPr>
          <p:spPr bwMode="auto">
            <a:xfrm>
              <a:off x="3609020" y="3582250"/>
              <a:ext cx="1437307" cy="22064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NE3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59" name="Rectangle 198"/>
            <p:cNvSpPr>
              <a:spLocks noChangeArrowheads="1"/>
            </p:cNvSpPr>
            <p:nvPr/>
          </p:nvSpPr>
          <p:spPr bwMode="auto">
            <a:xfrm rot="5400000">
              <a:off x="2669136" y="2642371"/>
              <a:ext cx="1437240" cy="22065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2</a:t>
              </a:r>
              <a:endParaRPr lang="nl-NL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60" name="Rectangle 199"/>
            <p:cNvSpPr>
              <a:spLocks noChangeArrowheads="1"/>
            </p:cNvSpPr>
            <p:nvPr/>
          </p:nvSpPr>
          <p:spPr bwMode="auto">
            <a:xfrm rot="5400000">
              <a:off x="4548972" y="2642371"/>
              <a:ext cx="1437240" cy="22065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4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61" name="Line 200"/>
            <p:cNvSpPr>
              <a:spLocks noChangeShapeType="1"/>
            </p:cNvSpPr>
            <p:nvPr/>
          </p:nvSpPr>
          <p:spPr bwMode="auto">
            <a:xfrm>
              <a:off x="3111632" y="2141240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2" name="Line 201"/>
            <p:cNvSpPr>
              <a:spLocks noChangeShapeType="1"/>
            </p:cNvSpPr>
            <p:nvPr/>
          </p:nvSpPr>
          <p:spPr bwMode="auto">
            <a:xfrm>
              <a:off x="3111632" y="2531444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3" name="Line 202"/>
            <p:cNvSpPr>
              <a:spLocks noChangeShapeType="1"/>
            </p:cNvSpPr>
            <p:nvPr/>
          </p:nvSpPr>
          <p:spPr bwMode="auto">
            <a:xfrm>
              <a:off x="3111632" y="2973953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4" name="Line 203"/>
            <p:cNvSpPr>
              <a:spLocks noChangeShapeType="1"/>
            </p:cNvSpPr>
            <p:nvPr/>
          </p:nvSpPr>
          <p:spPr bwMode="auto">
            <a:xfrm>
              <a:off x="3111632" y="3365376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5" name="Line 204"/>
            <p:cNvSpPr>
              <a:spLocks noChangeShapeType="1"/>
            </p:cNvSpPr>
            <p:nvPr/>
          </p:nvSpPr>
          <p:spPr bwMode="auto">
            <a:xfrm>
              <a:off x="5377920" y="2088935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6" name="Line 205"/>
            <p:cNvSpPr>
              <a:spLocks noChangeShapeType="1"/>
            </p:cNvSpPr>
            <p:nvPr/>
          </p:nvSpPr>
          <p:spPr bwMode="auto">
            <a:xfrm>
              <a:off x="5377920" y="2531444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7" name="Line 206"/>
            <p:cNvSpPr>
              <a:spLocks noChangeShapeType="1"/>
            </p:cNvSpPr>
            <p:nvPr/>
          </p:nvSpPr>
          <p:spPr bwMode="auto">
            <a:xfrm>
              <a:off x="5377920" y="2973953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8" name="Line 207"/>
            <p:cNvSpPr>
              <a:spLocks noChangeShapeType="1"/>
            </p:cNvSpPr>
            <p:nvPr/>
          </p:nvSpPr>
          <p:spPr bwMode="auto">
            <a:xfrm>
              <a:off x="5377920" y="3416462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9" name="Line 212"/>
            <p:cNvSpPr>
              <a:spLocks noChangeShapeType="1"/>
            </p:cNvSpPr>
            <p:nvPr/>
          </p:nvSpPr>
          <p:spPr bwMode="auto">
            <a:xfrm>
              <a:off x="366387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0" name="Line 213"/>
            <p:cNvSpPr>
              <a:spLocks noChangeShapeType="1"/>
            </p:cNvSpPr>
            <p:nvPr/>
          </p:nvSpPr>
          <p:spPr bwMode="auto">
            <a:xfrm>
              <a:off x="410640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" name="Line 214"/>
            <p:cNvSpPr>
              <a:spLocks noChangeShapeType="1"/>
            </p:cNvSpPr>
            <p:nvPr/>
          </p:nvSpPr>
          <p:spPr bwMode="auto">
            <a:xfrm>
              <a:off x="454893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2" name="Line 215"/>
            <p:cNvSpPr>
              <a:spLocks noChangeShapeType="1"/>
            </p:cNvSpPr>
            <p:nvPr/>
          </p:nvSpPr>
          <p:spPr bwMode="auto">
            <a:xfrm>
              <a:off x="499146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3" name="Line 216"/>
            <p:cNvSpPr>
              <a:spLocks noChangeShapeType="1"/>
            </p:cNvSpPr>
            <p:nvPr/>
          </p:nvSpPr>
          <p:spPr bwMode="auto">
            <a:xfrm>
              <a:off x="3498083" y="2753308"/>
              <a:ext cx="1659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4" name="Line 217"/>
            <p:cNvSpPr>
              <a:spLocks noChangeShapeType="1"/>
            </p:cNvSpPr>
            <p:nvPr/>
          </p:nvSpPr>
          <p:spPr bwMode="auto">
            <a:xfrm>
              <a:off x="4328284" y="1923146"/>
              <a:ext cx="0" cy="1659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5" name="Line 218"/>
            <p:cNvSpPr>
              <a:spLocks noChangeShapeType="1"/>
            </p:cNvSpPr>
            <p:nvPr/>
          </p:nvSpPr>
          <p:spPr bwMode="auto">
            <a:xfrm flipV="1">
              <a:off x="3498083" y="1923146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6" name="Line 219"/>
            <p:cNvSpPr>
              <a:spLocks noChangeShapeType="1"/>
            </p:cNvSpPr>
            <p:nvPr/>
          </p:nvSpPr>
          <p:spPr bwMode="auto">
            <a:xfrm flipV="1">
              <a:off x="4825672" y="3250673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7" name="Line 220"/>
            <p:cNvSpPr>
              <a:spLocks noChangeShapeType="1"/>
            </p:cNvSpPr>
            <p:nvPr/>
          </p:nvSpPr>
          <p:spPr bwMode="auto">
            <a:xfrm flipH="1" flipV="1">
              <a:off x="3498083" y="3250673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8" name="Line 221"/>
            <p:cNvSpPr>
              <a:spLocks noChangeShapeType="1"/>
            </p:cNvSpPr>
            <p:nvPr/>
          </p:nvSpPr>
          <p:spPr bwMode="auto">
            <a:xfrm flipH="1" flipV="1">
              <a:off x="4825672" y="1923146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5516488" y="1925216"/>
              <a:ext cx="360040" cy="360040"/>
            </a:xfrm>
            <a:prstGeom prst="ellips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0" name="Oval 479"/>
            <p:cNvSpPr/>
            <p:nvPr/>
          </p:nvSpPr>
          <p:spPr>
            <a:xfrm>
              <a:off x="5516488" y="2357264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1" name="Oval 480"/>
            <p:cNvSpPr/>
            <p:nvPr/>
          </p:nvSpPr>
          <p:spPr>
            <a:xfrm>
              <a:off x="5516488" y="2789312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82" name="Oval 481"/>
            <p:cNvSpPr/>
            <p:nvPr/>
          </p:nvSpPr>
          <p:spPr>
            <a:xfrm>
              <a:off x="5516488" y="322136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  <p:sp>
          <p:nvSpPr>
            <p:cNvPr id="483" name="Oval 482"/>
            <p:cNvSpPr/>
            <p:nvPr/>
          </p:nvSpPr>
          <p:spPr>
            <a:xfrm>
              <a:off x="2780184" y="1925216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4" name="Oval 483"/>
            <p:cNvSpPr/>
            <p:nvPr/>
          </p:nvSpPr>
          <p:spPr>
            <a:xfrm>
              <a:off x="2780184" y="2357264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5" name="Oval 484"/>
            <p:cNvSpPr/>
            <p:nvPr/>
          </p:nvSpPr>
          <p:spPr>
            <a:xfrm>
              <a:off x="2780184" y="2789312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86" name="Oval 485"/>
            <p:cNvSpPr/>
            <p:nvPr/>
          </p:nvSpPr>
          <p:spPr>
            <a:xfrm>
              <a:off x="2780184" y="322136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  <p:sp>
          <p:nvSpPr>
            <p:cNvPr id="487" name="Oval 486"/>
            <p:cNvSpPr/>
            <p:nvPr/>
          </p:nvSpPr>
          <p:spPr>
            <a:xfrm>
              <a:off x="3500264" y="1205136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8" name="Oval 487"/>
            <p:cNvSpPr/>
            <p:nvPr/>
          </p:nvSpPr>
          <p:spPr>
            <a:xfrm>
              <a:off x="3932312" y="1205136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9" name="Oval 488"/>
            <p:cNvSpPr/>
            <p:nvPr/>
          </p:nvSpPr>
          <p:spPr>
            <a:xfrm>
              <a:off x="4364360" y="1205136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90" name="Oval 489"/>
            <p:cNvSpPr/>
            <p:nvPr/>
          </p:nvSpPr>
          <p:spPr>
            <a:xfrm>
              <a:off x="4796408" y="1205136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  <p:sp>
          <p:nvSpPr>
            <p:cNvPr id="491" name="Line 212"/>
            <p:cNvSpPr>
              <a:spLocks noChangeShapeType="1"/>
            </p:cNvSpPr>
            <p:nvPr/>
          </p:nvSpPr>
          <p:spPr bwMode="auto">
            <a:xfrm>
              <a:off x="364428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2" name="Line 213"/>
            <p:cNvSpPr>
              <a:spLocks noChangeShapeType="1"/>
            </p:cNvSpPr>
            <p:nvPr/>
          </p:nvSpPr>
          <p:spPr bwMode="auto">
            <a:xfrm>
              <a:off x="408681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" name="Line 214"/>
            <p:cNvSpPr>
              <a:spLocks noChangeShapeType="1"/>
            </p:cNvSpPr>
            <p:nvPr/>
          </p:nvSpPr>
          <p:spPr bwMode="auto">
            <a:xfrm>
              <a:off x="452934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4" name="Line 215"/>
            <p:cNvSpPr>
              <a:spLocks noChangeShapeType="1"/>
            </p:cNvSpPr>
            <p:nvPr/>
          </p:nvSpPr>
          <p:spPr bwMode="auto">
            <a:xfrm>
              <a:off x="497187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3428256" y="3941440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96" name="Oval 495"/>
            <p:cNvSpPr/>
            <p:nvPr/>
          </p:nvSpPr>
          <p:spPr>
            <a:xfrm>
              <a:off x="3860304" y="3941440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97" name="Oval 496"/>
            <p:cNvSpPr/>
            <p:nvPr/>
          </p:nvSpPr>
          <p:spPr>
            <a:xfrm>
              <a:off x="4292352" y="3941440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98" name="Oval 497"/>
            <p:cNvSpPr/>
            <p:nvPr/>
          </p:nvSpPr>
          <p:spPr>
            <a:xfrm>
              <a:off x="4724400" y="394144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</p:grpSp>
      <p:cxnSp>
        <p:nvCxnSpPr>
          <p:cNvPr id="504" name="Straight Connector 503"/>
          <p:cNvCxnSpPr/>
          <p:nvPr/>
        </p:nvCxnSpPr>
        <p:spPr>
          <a:xfrm>
            <a:off x="4016895" y="2170440"/>
            <a:ext cx="3" cy="6104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635" name="Freeform 107"/>
          <p:cNvSpPr>
            <a:spLocks/>
          </p:cNvSpPr>
          <p:nvPr/>
        </p:nvSpPr>
        <p:spPr bwMode="auto">
          <a:xfrm>
            <a:off x="3800872" y="2143932"/>
            <a:ext cx="431760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rgbClr val="A6A6A6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93600" rIns="0" bIns="0" anchor="t" anchorCtr="1"/>
          <a:lstStyle/>
          <a:p>
            <a:r>
              <a:rPr lang="en-US" dirty="0">
                <a:solidFill>
                  <a:srgbClr val="000000"/>
                </a:solidFill>
              </a:rPr>
              <a:t>OR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H="1">
            <a:off x="4021323" y="2789620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1629554" y="2789620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22"/>
          <p:cNvGrpSpPr>
            <a:grpSpLocks/>
          </p:cNvGrpSpPr>
          <p:nvPr/>
        </p:nvGrpSpPr>
        <p:grpSpPr bwMode="auto">
          <a:xfrm>
            <a:off x="2666404" y="5756193"/>
            <a:ext cx="659996" cy="368184"/>
            <a:chOff x="1519" y="2614"/>
            <a:chExt cx="322" cy="227"/>
          </a:xfrm>
          <a:solidFill>
            <a:schemeClr val="bg1">
              <a:lumMod val="65000"/>
            </a:schemeClr>
          </a:solidFill>
        </p:grpSpPr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1523" y="2614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/>
            <a:lstStyle/>
            <a:p>
              <a:pPr algn="ctr">
                <a:spcBef>
                  <a:spcPct val="20000"/>
                </a:spcBef>
              </a:pPr>
              <a:r>
                <a:rPr lang="en-US" sz="1000" b="1">
                  <a:solidFill>
                    <a:srgbClr val="000000"/>
                  </a:solidFill>
                </a:rPr>
                <a:t>FDEP</a:t>
              </a:r>
              <a:endParaRPr lang="nl-NL" sz="1000" b="1">
                <a:solidFill>
                  <a:srgbClr val="000000"/>
                </a:solidFill>
              </a:endParaRPr>
            </a:p>
          </p:txBody>
        </p:sp>
        <p:sp>
          <p:nvSpPr>
            <p:cNvPr id="147" name="Line 124"/>
            <p:cNvSpPr>
              <a:spLocks noChangeShapeType="1"/>
            </p:cNvSpPr>
            <p:nvPr/>
          </p:nvSpPr>
          <p:spPr bwMode="auto">
            <a:xfrm flipV="1">
              <a:off x="1519" y="2725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AutoShape 125"/>
            <p:cNvSpPr>
              <a:spLocks noChangeArrowheads="1"/>
            </p:cNvSpPr>
            <p:nvPr/>
          </p:nvSpPr>
          <p:spPr bwMode="auto">
            <a:xfrm rot="5400000">
              <a:off x="1514" y="2736"/>
              <a:ext cx="113" cy="91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9" name="Oval 126"/>
          <p:cNvSpPr>
            <a:spLocks noChangeArrowheads="1"/>
          </p:cNvSpPr>
          <p:nvPr/>
        </p:nvSpPr>
        <p:spPr bwMode="auto">
          <a:xfrm>
            <a:off x="2073279" y="5878023"/>
            <a:ext cx="329998" cy="307271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NE1</a:t>
            </a:r>
          </a:p>
        </p:txBody>
      </p:sp>
      <p:cxnSp>
        <p:nvCxnSpPr>
          <p:cNvPr id="150" name="AutoShape 127"/>
          <p:cNvCxnSpPr>
            <a:cxnSpLocks noChangeShapeType="1"/>
            <a:stCxn id="149" idx="6"/>
            <a:endCxn id="148" idx="3"/>
          </p:cNvCxnSpPr>
          <p:nvPr/>
        </p:nvCxnSpPr>
        <p:spPr bwMode="auto">
          <a:xfrm flipV="1">
            <a:off x="2412003" y="6028275"/>
            <a:ext cx="260219" cy="4061"/>
          </a:xfrm>
          <a:prstGeom prst="bentConnector3">
            <a:avLst>
              <a:gd name="adj1" fmla="val 4916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AutoShape 128"/>
          <p:cNvCxnSpPr>
            <a:cxnSpLocks noChangeShapeType="1"/>
            <a:stCxn id="146" idx="2"/>
          </p:cNvCxnSpPr>
          <p:nvPr/>
        </p:nvCxnSpPr>
        <p:spPr bwMode="auto">
          <a:xfrm rot="5400000">
            <a:off x="2607995" y="5968493"/>
            <a:ext cx="228761" cy="556781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" name="AutoShape 133"/>
          <p:cNvCxnSpPr>
            <a:cxnSpLocks noChangeShapeType="1"/>
            <a:stCxn id="146" idx="2"/>
          </p:cNvCxnSpPr>
          <p:nvPr/>
        </p:nvCxnSpPr>
        <p:spPr bwMode="auto">
          <a:xfrm rot="5400000">
            <a:off x="2805703" y="6166200"/>
            <a:ext cx="228761" cy="161365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1" name="AutoShape 134"/>
          <p:cNvCxnSpPr>
            <a:cxnSpLocks noChangeShapeType="1"/>
            <a:stCxn id="146" idx="2"/>
          </p:cNvCxnSpPr>
          <p:nvPr/>
        </p:nvCxnSpPr>
        <p:spPr bwMode="auto">
          <a:xfrm rot="16200000" flipH="1">
            <a:off x="3003411" y="6129853"/>
            <a:ext cx="228761" cy="23405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5" name="AutoShape 135"/>
          <p:cNvCxnSpPr>
            <a:cxnSpLocks noChangeShapeType="1"/>
            <a:stCxn id="146" idx="2"/>
          </p:cNvCxnSpPr>
          <p:nvPr/>
        </p:nvCxnSpPr>
        <p:spPr bwMode="auto">
          <a:xfrm rot="16200000" flipH="1">
            <a:off x="3201119" y="5932097"/>
            <a:ext cx="228761" cy="63092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6" name="Group 136"/>
          <p:cNvGrpSpPr>
            <a:grpSpLocks/>
          </p:cNvGrpSpPr>
          <p:nvPr/>
        </p:nvGrpSpPr>
        <p:grpSpPr bwMode="auto">
          <a:xfrm>
            <a:off x="4448685" y="5756193"/>
            <a:ext cx="659996" cy="368184"/>
            <a:chOff x="1519" y="2614"/>
            <a:chExt cx="322" cy="227"/>
          </a:xfrm>
          <a:solidFill>
            <a:schemeClr val="bg1">
              <a:lumMod val="65000"/>
            </a:schemeClr>
          </a:solidFill>
        </p:grpSpPr>
        <p:sp>
          <p:nvSpPr>
            <p:cNvPr id="177" name="Rectangle 137"/>
            <p:cNvSpPr>
              <a:spLocks noChangeArrowheads="1"/>
            </p:cNvSpPr>
            <p:nvPr/>
          </p:nvSpPr>
          <p:spPr bwMode="auto">
            <a:xfrm>
              <a:off x="1523" y="2614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/>
            <a:lstStyle/>
            <a:p>
              <a:pPr algn="ctr">
                <a:spcBef>
                  <a:spcPct val="20000"/>
                </a:spcBef>
              </a:pPr>
              <a:r>
                <a:rPr lang="en-US" sz="1000" b="1">
                  <a:solidFill>
                    <a:srgbClr val="000000"/>
                  </a:solidFill>
                </a:rPr>
                <a:t>FDEP</a:t>
              </a:r>
              <a:endParaRPr lang="nl-NL" sz="1000" b="1">
                <a:solidFill>
                  <a:srgbClr val="000000"/>
                </a:solidFill>
              </a:endParaRPr>
            </a:p>
          </p:txBody>
        </p:sp>
        <p:sp>
          <p:nvSpPr>
            <p:cNvPr id="178" name="Line 138"/>
            <p:cNvSpPr>
              <a:spLocks noChangeShapeType="1"/>
            </p:cNvSpPr>
            <p:nvPr/>
          </p:nvSpPr>
          <p:spPr bwMode="auto">
            <a:xfrm flipV="1">
              <a:off x="1519" y="2725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AutoShape 139"/>
            <p:cNvSpPr>
              <a:spLocks noChangeArrowheads="1"/>
            </p:cNvSpPr>
            <p:nvPr/>
          </p:nvSpPr>
          <p:spPr bwMode="auto">
            <a:xfrm rot="5400000">
              <a:off x="1514" y="2736"/>
              <a:ext cx="113" cy="91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0" name="Oval 140"/>
          <p:cNvSpPr>
            <a:spLocks noChangeArrowheads="1"/>
          </p:cNvSpPr>
          <p:nvPr/>
        </p:nvSpPr>
        <p:spPr bwMode="auto">
          <a:xfrm>
            <a:off x="3855560" y="5878023"/>
            <a:ext cx="329998" cy="307271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NE2</a:t>
            </a:r>
          </a:p>
        </p:txBody>
      </p:sp>
      <p:cxnSp>
        <p:nvCxnSpPr>
          <p:cNvPr id="181" name="AutoShape 141"/>
          <p:cNvCxnSpPr>
            <a:cxnSpLocks noChangeShapeType="1"/>
            <a:stCxn id="180" idx="6"/>
            <a:endCxn id="179" idx="3"/>
          </p:cNvCxnSpPr>
          <p:nvPr/>
        </p:nvCxnSpPr>
        <p:spPr bwMode="auto">
          <a:xfrm flipV="1">
            <a:off x="4194284" y="6028275"/>
            <a:ext cx="260219" cy="4061"/>
          </a:xfrm>
          <a:prstGeom prst="bentConnector3">
            <a:avLst>
              <a:gd name="adj1" fmla="val 4916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2" name="AutoShape 142"/>
          <p:cNvCxnSpPr>
            <a:cxnSpLocks noChangeShapeType="1"/>
            <a:stCxn id="177" idx="2"/>
          </p:cNvCxnSpPr>
          <p:nvPr/>
        </p:nvCxnSpPr>
        <p:spPr bwMode="auto">
          <a:xfrm rot="5400000">
            <a:off x="4390276" y="5968493"/>
            <a:ext cx="228761" cy="556781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7" name="AutoShape 147"/>
          <p:cNvCxnSpPr>
            <a:cxnSpLocks noChangeShapeType="1"/>
            <a:stCxn id="177" idx="2"/>
          </p:cNvCxnSpPr>
          <p:nvPr/>
        </p:nvCxnSpPr>
        <p:spPr bwMode="auto">
          <a:xfrm rot="5400000">
            <a:off x="4587984" y="6166200"/>
            <a:ext cx="228761" cy="161365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8" name="AutoShape 148"/>
          <p:cNvCxnSpPr>
            <a:cxnSpLocks noChangeShapeType="1"/>
            <a:stCxn id="177" idx="2"/>
          </p:cNvCxnSpPr>
          <p:nvPr/>
        </p:nvCxnSpPr>
        <p:spPr bwMode="auto">
          <a:xfrm rot="16200000" flipH="1">
            <a:off x="4785692" y="6129853"/>
            <a:ext cx="228761" cy="23405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9" name="AutoShape 149"/>
          <p:cNvCxnSpPr>
            <a:cxnSpLocks noChangeShapeType="1"/>
            <a:stCxn id="177" idx="2"/>
          </p:cNvCxnSpPr>
          <p:nvPr/>
        </p:nvCxnSpPr>
        <p:spPr bwMode="auto">
          <a:xfrm rot="16200000" flipH="1">
            <a:off x="4983401" y="5932097"/>
            <a:ext cx="228761" cy="63092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0" name="Group 150"/>
          <p:cNvGrpSpPr>
            <a:grpSpLocks/>
          </p:cNvGrpSpPr>
          <p:nvPr/>
        </p:nvGrpSpPr>
        <p:grpSpPr bwMode="auto">
          <a:xfrm>
            <a:off x="6229512" y="5756193"/>
            <a:ext cx="659996" cy="368184"/>
            <a:chOff x="1519" y="2614"/>
            <a:chExt cx="322" cy="227"/>
          </a:xfrm>
          <a:solidFill>
            <a:schemeClr val="bg1">
              <a:lumMod val="65000"/>
            </a:schemeClr>
          </a:solidFill>
        </p:grpSpPr>
        <p:sp>
          <p:nvSpPr>
            <p:cNvPr id="191" name="Rectangle 151"/>
            <p:cNvSpPr>
              <a:spLocks noChangeArrowheads="1"/>
            </p:cNvSpPr>
            <p:nvPr/>
          </p:nvSpPr>
          <p:spPr bwMode="auto">
            <a:xfrm>
              <a:off x="1523" y="2614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/>
            <a:lstStyle/>
            <a:p>
              <a:pPr algn="ctr">
                <a:spcBef>
                  <a:spcPct val="20000"/>
                </a:spcBef>
              </a:pPr>
              <a:r>
                <a:rPr lang="en-US" sz="1000" b="1">
                  <a:solidFill>
                    <a:srgbClr val="000000"/>
                  </a:solidFill>
                </a:rPr>
                <a:t>FDEP</a:t>
              </a:r>
              <a:endParaRPr lang="nl-NL" sz="1000" b="1">
                <a:solidFill>
                  <a:srgbClr val="000000"/>
                </a:solidFill>
              </a:endParaRPr>
            </a:p>
          </p:txBody>
        </p:sp>
        <p:sp>
          <p:nvSpPr>
            <p:cNvPr id="192" name="Line 152"/>
            <p:cNvSpPr>
              <a:spLocks noChangeShapeType="1"/>
            </p:cNvSpPr>
            <p:nvPr/>
          </p:nvSpPr>
          <p:spPr bwMode="auto">
            <a:xfrm flipV="1">
              <a:off x="1519" y="2725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AutoShape 153"/>
            <p:cNvSpPr>
              <a:spLocks noChangeArrowheads="1"/>
            </p:cNvSpPr>
            <p:nvPr/>
          </p:nvSpPr>
          <p:spPr bwMode="auto">
            <a:xfrm rot="5400000">
              <a:off x="1514" y="2736"/>
              <a:ext cx="113" cy="91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" name="Oval 154"/>
          <p:cNvSpPr>
            <a:spLocks noChangeArrowheads="1"/>
          </p:cNvSpPr>
          <p:nvPr/>
        </p:nvSpPr>
        <p:spPr bwMode="auto">
          <a:xfrm>
            <a:off x="5636388" y="5878023"/>
            <a:ext cx="329998" cy="307271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NE3</a:t>
            </a:r>
          </a:p>
        </p:txBody>
      </p:sp>
      <p:cxnSp>
        <p:nvCxnSpPr>
          <p:cNvPr id="198" name="AutoShape 155"/>
          <p:cNvCxnSpPr>
            <a:cxnSpLocks noChangeShapeType="1"/>
            <a:stCxn id="194" idx="6"/>
            <a:endCxn id="193" idx="3"/>
          </p:cNvCxnSpPr>
          <p:nvPr/>
        </p:nvCxnSpPr>
        <p:spPr bwMode="auto">
          <a:xfrm flipV="1">
            <a:off x="5975109" y="6028275"/>
            <a:ext cx="260219" cy="4061"/>
          </a:xfrm>
          <a:prstGeom prst="bentConnector3">
            <a:avLst>
              <a:gd name="adj1" fmla="val 4916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9" name="AutoShape 156"/>
          <p:cNvCxnSpPr>
            <a:cxnSpLocks noChangeShapeType="1"/>
            <a:stCxn id="191" idx="2"/>
          </p:cNvCxnSpPr>
          <p:nvPr/>
        </p:nvCxnSpPr>
        <p:spPr bwMode="auto">
          <a:xfrm rot="5400000">
            <a:off x="6171104" y="5968493"/>
            <a:ext cx="228761" cy="556781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4" name="AutoShape 161"/>
          <p:cNvCxnSpPr>
            <a:cxnSpLocks noChangeShapeType="1"/>
            <a:stCxn id="191" idx="2"/>
          </p:cNvCxnSpPr>
          <p:nvPr/>
        </p:nvCxnSpPr>
        <p:spPr bwMode="auto">
          <a:xfrm rot="5400000">
            <a:off x="6368812" y="6166200"/>
            <a:ext cx="228761" cy="161365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" name="AutoShape 162"/>
          <p:cNvCxnSpPr>
            <a:cxnSpLocks noChangeShapeType="1"/>
            <a:stCxn id="191" idx="2"/>
          </p:cNvCxnSpPr>
          <p:nvPr/>
        </p:nvCxnSpPr>
        <p:spPr bwMode="auto">
          <a:xfrm rot="16200000" flipH="1">
            <a:off x="6566520" y="6129853"/>
            <a:ext cx="228761" cy="23405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" name="AutoShape 163"/>
          <p:cNvCxnSpPr>
            <a:cxnSpLocks noChangeShapeType="1"/>
            <a:stCxn id="191" idx="2"/>
          </p:cNvCxnSpPr>
          <p:nvPr/>
        </p:nvCxnSpPr>
        <p:spPr bwMode="auto">
          <a:xfrm rot="16200000" flipH="1">
            <a:off x="6764228" y="5932097"/>
            <a:ext cx="228761" cy="63092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07" name="Group 164"/>
          <p:cNvGrpSpPr>
            <a:grpSpLocks/>
          </p:cNvGrpSpPr>
          <p:nvPr/>
        </p:nvGrpSpPr>
        <p:grpSpPr bwMode="auto">
          <a:xfrm>
            <a:off x="8008886" y="5756193"/>
            <a:ext cx="659996" cy="368184"/>
            <a:chOff x="1519" y="2614"/>
            <a:chExt cx="322" cy="227"/>
          </a:xfrm>
          <a:solidFill>
            <a:schemeClr val="bg1">
              <a:lumMod val="65000"/>
            </a:schemeClr>
          </a:solidFill>
        </p:grpSpPr>
        <p:sp>
          <p:nvSpPr>
            <p:cNvPr id="208" name="Rectangle 165"/>
            <p:cNvSpPr>
              <a:spLocks noChangeArrowheads="1"/>
            </p:cNvSpPr>
            <p:nvPr/>
          </p:nvSpPr>
          <p:spPr bwMode="auto">
            <a:xfrm>
              <a:off x="1523" y="2614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/>
            <a:lstStyle/>
            <a:p>
              <a:pPr algn="ctr">
                <a:spcBef>
                  <a:spcPct val="20000"/>
                </a:spcBef>
              </a:pPr>
              <a:r>
                <a:rPr lang="en-US" sz="1000" b="1">
                  <a:solidFill>
                    <a:srgbClr val="000000"/>
                  </a:solidFill>
                </a:rPr>
                <a:t>FDEP</a:t>
              </a:r>
              <a:endParaRPr lang="nl-NL" sz="1000" b="1">
                <a:solidFill>
                  <a:srgbClr val="000000"/>
                </a:solidFill>
              </a:endParaRPr>
            </a:p>
          </p:txBody>
        </p:sp>
        <p:sp>
          <p:nvSpPr>
            <p:cNvPr id="209" name="Line 166"/>
            <p:cNvSpPr>
              <a:spLocks noChangeShapeType="1"/>
            </p:cNvSpPr>
            <p:nvPr/>
          </p:nvSpPr>
          <p:spPr bwMode="auto">
            <a:xfrm flipV="1">
              <a:off x="1519" y="2725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AutoShape 167"/>
            <p:cNvSpPr>
              <a:spLocks noChangeArrowheads="1"/>
            </p:cNvSpPr>
            <p:nvPr/>
          </p:nvSpPr>
          <p:spPr bwMode="auto">
            <a:xfrm rot="5400000">
              <a:off x="1514" y="2736"/>
              <a:ext cx="113" cy="91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1" name="Oval 168"/>
          <p:cNvSpPr>
            <a:spLocks noChangeArrowheads="1"/>
          </p:cNvSpPr>
          <p:nvPr/>
        </p:nvSpPr>
        <p:spPr bwMode="auto">
          <a:xfrm>
            <a:off x="7415761" y="5878023"/>
            <a:ext cx="329998" cy="307271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NE4</a:t>
            </a:r>
          </a:p>
        </p:txBody>
      </p:sp>
      <p:cxnSp>
        <p:nvCxnSpPr>
          <p:cNvPr id="212" name="AutoShape 169"/>
          <p:cNvCxnSpPr>
            <a:cxnSpLocks noChangeShapeType="1"/>
            <a:stCxn id="211" idx="6"/>
            <a:endCxn id="210" idx="3"/>
          </p:cNvCxnSpPr>
          <p:nvPr/>
        </p:nvCxnSpPr>
        <p:spPr bwMode="auto">
          <a:xfrm flipV="1">
            <a:off x="7754483" y="6028275"/>
            <a:ext cx="260219" cy="4061"/>
          </a:xfrm>
          <a:prstGeom prst="bentConnector3">
            <a:avLst>
              <a:gd name="adj1" fmla="val 4916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3" name="AutoShape 170"/>
          <p:cNvCxnSpPr>
            <a:cxnSpLocks noChangeShapeType="1"/>
            <a:stCxn id="208" idx="2"/>
          </p:cNvCxnSpPr>
          <p:nvPr/>
        </p:nvCxnSpPr>
        <p:spPr bwMode="auto">
          <a:xfrm rot="5400000">
            <a:off x="7950477" y="5968493"/>
            <a:ext cx="228761" cy="556781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8" name="AutoShape 175"/>
          <p:cNvCxnSpPr>
            <a:cxnSpLocks noChangeShapeType="1"/>
            <a:stCxn id="208" idx="2"/>
          </p:cNvCxnSpPr>
          <p:nvPr/>
        </p:nvCxnSpPr>
        <p:spPr bwMode="auto">
          <a:xfrm rot="5400000">
            <a:off x="8148185" y="6166200"/>
            <a:ext cx="228761" cy="161365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9" name="AutoShape 176"/>
          <p:cNvCxnSpPr>
            <a:cxnSpLocks noChangeShapeType="1"/>
            <a:stCxn id="208" idx="2"/>
          </p:cNvCxnSpPr>
          <p:nvPr/>
        </p:nvCxnSpPr>
        <p:spPr bwMode="auto">
          <a:xfrm rot="16200000" flipH="1">
            <a:off x="8345894" y="6129853"/>
            <a:ext cx="228761" cy="23405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0" name="AutoShape 177"/>
          <p:cNvCxnSpPr>
            <a:cxnSpLocks noChangeShapeType="1"/>
            <a:stCxn id="208" idx="2"/>
          </p:cNvCxnSpPr>
          <p:nvPr/>
        </p:nvCxnSpPr>
        <p:spPr bwMode="auto">
          <a:xfrm rot="16200000" flipH="1">
            <a:off x="8543602" y="5932097"/>
            <a:ext cx="228761" cy="63092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" name="Oval 24"/>
          <p:cNvSpPr>
            <a:spLocks noChangeArrowheads="1"/>
          </p:cNvSpPr>
          <p:nvPr/>
        </p:nvSpPr>
        <p:spPr bwMode="auto">
          <a:xfrm>
            <a:off x="4088904" y="6368321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2" name="Oval 24"/>
          <p:cNvSpPr>
            <a:spLocks noChangeArrowheads="1"/>
          </p:cNvSpPr>
          <p:nvPr/>
        </p:nvSpPr>
        <p:spPr bwMode="auto">
          <a:xfrm>
            <a:off x="5817096" y="6368321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3" name="Oval 24"/>
          <p:cNvSpPr>
            <a:spLocks noChangeArrowheads="1"/>
          </p:cNvSpPr>
          <p:nvPr/>
        </p:nvSpPr>
        <p:spPr bwMode="auto">
          <a:xfrm>
            <a:off x="7617296" y="6296313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4" name="Oval 24"/>
          <p:cNvSpPr>
            <a:spLocks noChangeArrowheads="1"/>
          </p:cNvSpPr>
          <p:nvPr/>
        </p:nvSpPr>
        <p:spPr bwMode="auto">
          <a:xfrm>
            <a:off x="2288704" y="6368316"/>
            <a:ext cx="328606" cy="360040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5" name="Oval 24"/>
          <p:cNvSpPr>
            <a:spLocks noChangeArrowheads="1"/>
          </p:cNvSpPr>
          <p:nvPr/>
        </p:nvSpPr>
        <p:spPr bwMode="auto">
          <a:xfrm>
            <a:off x="4808984" y="6368321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6" name="Oval 24"/>
          <p:cNvSpPr>
            <a:spLocks noChangeArrowheads="1"/>
          </p:cNvSpPr>
          <p:nvPr/>
        </p:nvSpPr>
        <p:spPr bwMode="auto">
          <a:xfrm>
            <a:off x="6681192" y="6368321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7" name="Oval 24"/>
          <p:cNvSpPr>
            <a:spLocks noChangeArrowheads="1"/>
          </p:cNvSpPr>
          <p:nvPr/>
        </p:nvSpPr>
        <p:spPr bwMode="auto">
          <a:xfrm>
            <a:off x="8409384" y="6296313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8" name="Oval 24"/>
          <p:cNvSpPr>
            <a:spLocks noChangeArrowheads="1"/>
          </p:cNvSpPr>
          <p:nvPr/>
        </p:nvSpPr>
        <p:spPr bwMode="auto">
          <a:xfrm>
            <a:off x="3080792" y="6368316"/>
            <a:ext cx="328606" cy="3600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9" name="Oval 24"/>
          <p:cNvSpPr>
            <a:spLocks noChangeArrowheads="1"/>
          </p:cNvSpPr>
          <p:nvPr/>
        </p:nvSpPr>
        <p:spPr bwMode="auto">
          <a:xfrm>
            <a:off x="4448944" y="6368321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0" name="Oval 24"/>
          <p:cNvSpPr>
            <a:spLocks noChangeArrowheads="1"/>
          </p:cNvSpPr>
          <p:nvPr/>
        </p:nvSpPr>
        <p:spPr bwMode="auto">
          <a:xfrm>
            <a:off x="6249144" y="6368321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1" name="Oval 24"/>
          <p:cNvSpPr>
            <a:spLocks noChangeArrowheads="1"/>
          </p:cNvSpPr>
          <p:nvPr/>
        </p:nvSpPr>
        <p:spPr bwMode="auto">
          <a:xfrm>
            <a:off x="7977336" y="6296313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2" name="Oval 24"/>
          <p:cNvSpPr>
            <a:spLocks noChangeArrowheads="1"/>
          </p:cNvSpPr>
          <p:nvPr/>
        </p:nvSpPr>
        <p:spPr bwMode="auto">
          <a:xfrm>
            <a:off x="2720752" y="6368316"/>
            <a:ext cx="328606" cy="36004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3" name="Oval 24"/>
          <p:cNvSpPr>
            <a:spLocks noChangeArrowheads="1"/>
          </p:cNvSpPr>
          <p:nvPr/>
        </p:nvSpPr>
        <p:spPr bwMode="auto">
          <a:xfrm>
            <a:off x="5169024" y="6368321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4" name="Oval 24"/>
          <p:cNvSpPr>
            <a:spLocks noChangeArrowheads="1"/>
          </p:cNvSpPr>
          <p:nvPr/>
        </p:nvSpPr>
        <p:spPr bwMode="auto">
          <a:xfrm>
            <a:off x="7041232" y="6368321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5" name="Oval 24"/>
          <p:cNvSpPr>
            <a:spLocks noChangeArrowheads="1"/>
          </p:cNvSpPr>
          <p:nvPr/>
        </p:nvSpPr>
        <p:spPr bwMode="auto">
          <a:xfrm>
            <a:off x="8769424" y="6296313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6" name="Oval 24"/>
          <p:cNvSpPr>
            <a:spLocks noChangeArrowheads="1"/>
          </p:cNvSpPr>
          <p:nvPr/>
        </p:nvSpPr>
        <p:spPr bwMode="auto">
          <a:xfrm>
            <a:off x="3440832" y="6368316"/>
            <a:ext cx="328606" cy="360040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992562" y="2924947"/>
            <a:ext cx="1324161" cy="2869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1230600" y="3574083"/>
            <a:ext cx="1080120" cy="21495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992560" y="3485308"/>
            <a:ext cx="631304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992562" y="3284987"/>
            <a:ext cx="1324161" cy="286967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3462848" y="3574083"/>
            <a:ext cx="1080120" cy="21495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3224809" y="3485308"/>
            <a:ext cx="631304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224809" y="3284987"/>
            <a:ext cx="1324161" cy="286967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5551080" y="3574083"/>
            <a:ext cx="1080120" cy="21495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5313040" y="3485308"/>
            <a:ext cx="631304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313042" y="3284987"/>
            <a:ext cx="1324161" cy="286967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3224809" y="2924947"/>
            <a:ext cx="1324161" cy="2869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5313042" y="2924947"/>
            <a:ext cx="1324161" cy="2869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3040" y="980728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Requirement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for each type </a:t>
            </a:r>
            <a:r>
              <a:rPr lang="en-US" b="1" dirty="0">
                <a:solidFill>
                  <a:srgbClr val="000000"/>
                </a:solidFill>
              </a:rPr>
              <a:t>A, B, C</a:t>
            </a:r>
          </a:p>
          <a:p>
            <a:r>
              <a:rPr lang="en-US" dirty="0">
                <a:solidFill>
                  <a:srgbClr val="000000"/>
                </a:solidFill>
              </a:rPr>
              <a:t>at least 3 processors available</a:t>
            </a:r>
          </a:p>
        </p:txBody>
      </p:sp>
    </p:spTree>
    <p:extLst>
      <p:ext uri="{BB962C8B-B14F-4D97-AF65-F5344CB8AC3E}">
        <p14:creationId xmlns:p14="http://schemas.microsoft.com/office/powerpoint/2010/main" val="22688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36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99" grpId="0" animBg="1"/>
      <p:bldP spid="300" grpId="0" animBg="1"/>
      <p:bldP spid="301" grpId="0" animBg="1"/>
      <p:bldP spid="302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71" grpId="0" animBg="1"/>
      <p:bldP spid="372" grpId="0" animBg="1"/>
      <p:bldP spid="373" grpId="0" animBg="1"/>
      <p:bldP spid="374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95" grpId="0" animBg="1"/>
      <p:bldP spid="396" grpId="0" animBg="1"/>
      <p:bldP spid="397" grpId="0" animBg="1"/>
      <p:bldP spid="398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19" grpId="0" animBg="1"/>
      <p:bldP spid="420" grpId="0" animBg="1"/>
      <p:bldP spid="421" grpId="0" animBg="1"/>
      <p:bldP spid="422" grpId="0" animBg="1"/>
      <p:bldP spid="150635" grpId="0" animBg="1"/>
      <p:bldP spid="149" grpId="0" animBg="1"/>
      <p:bldP spid="180" grpId="0" animBg="1"/>
      <p:bldP spid="194" grpId="0" animBg="1"/>
      <p:bldP spid="211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196" grpId="0" animBg="1"/>
      <p:bldP spid="200" grpId="0" animBg="1"/>
      <p:bldP spid="201" grpId="0" animBg="1"/>
      <p:bldP spid="197" grpId="0" animBg="1"/>
      <p:bldP spid="202" grpId="0" animBg="1"/>
      <p:bldP spid="215" grpId="0" animBg="1"/>
      <p:bldP spid="242" grpId="0" animBg="1"/>
      <p:bldP spid="242" grpId="1" animBg="1"/>
      <p:bldP spid="24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Line 25"/>
          <p:cNvSpPr>
            <a:spLocks noChangeShapeType="1"/>
          </p:cNvSpPr>
          <p:nvPr/>
        </p:nvSpPr>
        <p:spPr bwMode="auto">
          <a:xfrm flipV="1">
            <a:off x="2216697" y="3933056"/>
            <a:ext cx="144016" cy="3600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" name="Line 26"/>
          <p:cNvSpPr>
            <a:spLocks noChangeShapeType="1"/>
          </p:cNvSpPr>
          <p:nvPr/>
        </p:nvSpPr>
        <p:spPr bwMode="auto">
          <a:xfrm flipV="1">
            <a:off x="1856658" y="3933056"/>
            <a:ext cx="118869" cy="3600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0" name="Line 27"/>
          <p:cNvSpPr>
            <a:spLocks noChangeShapeType="1"/>
          </p:cNvSpPr>
          <p:nvPr/>
        </p:nvSpPr>
        <p:spPr bwMode="auto">
          <a:xfrm flipV="1">
            <a:off x="1352601" y="4005064"/>
            <a:ext cx="153155" cy="2880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9" name="Straight Connector 238"/>
          <p:cNvCxnSpPr>
            <a:endCxn id="302" idx="7"/>
          </p:cNvCxnSpPr>
          <p:nvPr/>
        </p:nvCxnSpPr>
        <p:spPr>
          <a:xfrm flipH="1">
            <a:off x="840997" y="3861051"/>
            <a:ext cx="151565" cy="412767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endCxn id="420" idx="1"/>
          </p:cNvCxnSpPr>
          <p:nvPr/>
        </p:nvCxnSpPr>
        <p:spPr>
          <a:xfrm>
            <a:off x="1928666" y="3933059"/>
            <a:ext cx="405311" cy="988675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68" idx="2"/>
            <a:endCxn id="422" idx="1"/>
          </p:cNvCxnSpPr>
          <p:nvPr/>
        </p:nvCxnSpPr>
        <p:spPr>
          <a:xfrm>
            <a:off x="1028565" y="4092775"/>
            <a:ext cx="197290" cy="829112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27258" y="153939"/>
            <a:ext cx="6246222" cy="538763"/>
          </a:xfrm>
          <a:ln/>
        </p:spPr>
        <p:txBody>
          <a:bodyPr/>
          <a:lstStyle/>
          <a:p>
            <a:r>
              <a:rPr lang="nl-NL" sz="2800" dirty="0" err="1">
                <a:solidFill>
                  <a:schemeClr val="tx1"/>
                </a:solidFill>
              </a:rPr>
              <a:t>Fault</a:t>
            </a:r>
            <a:r>
              <a:rPr lang="nl-NL" sz="2800" dirty="0">
                <a:solidFill>
                  <a:schemeClr val="tx1"/>
                </a:solidFill>
              </a:rPr>
              <a:t> tolerant parallel processors (FTPP)</a:t>
            </a:r>
            <a:endParaRPr lang="nl-NL" sz="2800" dirty="0"/>
          </a:p>
        </p:txBody>
      </p:sp>
      <p:sp>
        <p:nvSpPr>
          <p:cNvPr id="150636" name="Rectangle 108"/>
          <p:cNvSpPr>
            <a:spLocks noChangeArrowheads="1"/>
          </p:cNvSpPr>
          <p:nvPr/>
        </p:nvSpPr>
        <p:spPr bwMode="auto">
          <a:xfrm>
            <a:off x="3296817" y="1855900"/>
            <a:ext cx="1715409" cy="3072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System Failure</a:t>
            </a:r>
            <a:endParaRPr lang="nl-NL" sz="1600">
              <a:solidFill>
                <a:srgbClr val="000000"/>
              </a:solidFill>
            </a:endParaRPr>
          </a:p>
        </p:txBody>
      </p:sp>
      <p:sp>
        <p:nvSpPr>
          <p:cNvPr id="282" name="Line 25"/>
          <p:cNvSpPr>
            <a:spLocks noChangeShapeType="1"/>
          </p:cNvSpPr>
          <p:nvPr/>
        </p:nvSpPr>
        <p:spPr bwMode="auto">
          <a:xfrm flipH="1" flipV="1">
            <a:off x="1684061" y="3467514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3" name="Line 26"/>
          <p:cNvSpPr>
            <a:spLocks noChangeShapeType="1"/>
          </p:cNvSpPr>
          <p:nvPr/>
        </p:nvSpPr>
        <p:spPr bwMode="auto">
          <a:xfrm flipV="1">
            <a:off x="1421177" y="3467514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4" name="Line 27"/>
          <p:cNvSpPr>
            <a:spLocks noChangeShapeType="1"/>
          </p:cNvSpPr>
          <p:nvPr/>
        </p:nvSpPr>
        <p:spPr bwMode="auto">
          <a:xfrm flipV="1">
            <a:off x="961130" y="3467514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5" name="Line 25"/>
          <p:cNvSpPr>
            <a:spLocks noChangeShapeType="1"/>
          </p:cNvSpPr>
          <p:nvPr/>
        </p:nvSpPr>
        <p:spPr bwMode="auto">
          <a:xfrm flipH="1" flipV="1">
            <a:off x="1749781" y="3467511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7" name="AutoShape 5"/>
          <p:cNvSpPr>
            <a:spLocks noChangeArrowheads="1"/>
          </p:cNvSpPr>
          <p:nvPr/>
        </p:nvSpPr>
        <p:spPr bwMode="auto">
          <a:xfrm rot="16200000">
            <a:off x="1495219" y="3163935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299" name="Oval 24"/>
          <p:cNvSpPr>
            <a:spLocks noChangeArrowheads="1"/>
          </p:cNvSpPr>
          <p:nvPr/>
        </p:nvSpPr>
        <p:spPr bwMode="auto">
          <a:xfrm>
            <a:off x="1242871" y="4222156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0" name="Oval 24"/>
          <p:cNvSpPr>
            <a:spLocks noChangeArrowheads="1"/>
          </p:cNvSpPr>
          <p:nvPr/>
        </p:nvSpPr>
        <p:spPr bwMode="auto">
          <a:xfrm>
            <a:off x="1702919" y="4222156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1" name="Oval 24"/>
          <p:cNvSpPr>
            <a:spLocks noChangeArrowheads="1"/>
          </p:cNvSpPr>
          <p:nvPr/>
        </p:nvSpPr>
        <p:spPr bwMode="auto">
          <a:xfrm>
            <a:off x="2144688" y="4222156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2" name="Oval 24"/>
          <p:cNvSpPr>
            <a:spLocks noChangeArrowheads="1"/>
          </p:cNvSpPr>
          <p:nvPr/>
        </p:nvSpPr>
        <p:spPr bwMode="auto">
          <a:xfrm>
            <a:off x="560512" y="4221088"/>
            <a:ext cx="328606" cy="360040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54" name="Line 25"/>
          <p:cNvSpPr>
            <a:spLocks noChangeShapeType="1"/>
          </p:cNvSpPr>
          <p:nvPr/>
        </p:nvSpPr>
        <p:spPr bwMode="auto">
          <a:xfrm flipH="1" flipV="1">
            <a:off x="6220565" y="3467514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5" name="Line 26"/>
          <p:cNvSpPr>
            <a:spLocks noChangeShapeType="1"/>
          </p:cNvSpPr>
          <p:nvPr/>
        </p:nvSpPr>
        <p:spPr bwMode="auto">
          <a:xfrm flipV="1">
            <a:off x="5957681" y="3467514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7" name="Line 25"/>
          <p:cNvSpPr>
            <a:spLocks noChangeShapeType="1"/>
          </p:cNvSpPr>
          <p:nvPr/>
        </p:nvSpPr>
        <p:spPr bwMode="auto">
          <a:xfrm flipH="1" flipV="1">
            <a:off x="6286285" y="3467511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9" name="AutoShape 5"/>
          <p:cNvSpPr>
            <a:spLocks noChangeArrowheads="1"/>
          </p:cNvSpPr>
          <p:nvPr/>
        </p:nvSpPr>
        <p:spPr bwMode="auto">
          <a:xfrm rot="16200000">
            <a:off x="6031723" y="3163935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371" name="Oval 24"/>
          <p:cNvSpPr>
            <a:spLocks noChangeArrowheads="1"/>
          </p:cNvSpPr>
          <p:nvPr/>
        </p:nvSpPr>
        <p:spPr bwMode="auto">
          <a:xfrm>
            <a:off x="5779375" y="4221094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2" name="Oval 24"/>
          <p:cNvSpPr>
            <a:spLocks noChangeArrowheads="1"/>
          </p:cNvSpPr>
          <p:nvPr/>
        </p:nvSpPr>
        <p:spPr bwMode="auto">
          <a:xfrm>
            <a:off x="6239423" y="4221094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3" name="Oval 24"/>
          <p:cNvSpPr>
            <a:spLocks noChangeArrowheads="1"/>
          </p:cNvSpPr>
          <p:nvPr/>
        </p:nvSpPr>
        <p:spPr bwMode="auto">
          <a:xfrm>
            <a:off x="6633750" y="4221094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4" name="Oval 24"/>
          <p:cNvSpPr>
            <a:spLocks noChangeArrowheads="1"/>
          </p:cNvSpPr>
          <p:nvPr/>
        </p:nvSpPr>
        <p:spPr bwMode="auto">
          <a:xfrm>
            <a:off x="5385048" y="4221088"/>
            <a:ext cx="328606" cy="3600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81" name="Line 25"/>
          <p:cNvSpPr>
            <a:spLocks noChangeShapeType="1"/>
          </p:cNvSpPr>
          <p:nvPr/>
        </p:nvSpPr>
        <p:spPr bwMode="auto">
          <a:xfrm flipH="1" flipV="1">
            <a:off x="4054036" y="3467511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3" name="AutoShape 5"/>
          <p:cNvSpPr>
            <a:spLocks noChangeArrowheads="1"/>
          </p:cNvSpPr>
          <p:nvPr/>
        </p:nvSpPr>
        <p:spPr bwMode="auto">
          <a:xfrm rot="16200000">
            <a:off x="3799475" y="3163935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404" name="Line 27"/>
          <p:cNvSpPr>
            <a:spLocks noChangeShapeType="1"/>
          </p:cNvSpPr>
          <p:nvPr/>
        </p:nvSpPr>
        <p:spPr bwMode="auto">
          <a:xfrm>
            <a:off x="1568625" y="4005064"/>
            <a:ext cx="288032" cy="9361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5" name="Line 25"/>
          <p:cNvSpPr>
            <a:spLocks noChangeShapeType="1"/>
          </p:cNvSpPr>
          <p:nvPr/>
        </p:nvSpPr>
        <p:spPr bwMode="auto">
          <a:xfrm flipH="1" flipV="1">
            <a:off x="2360712" y="4077072"/>
            <a:ext cx="432048" cy="792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" name="Oval 24"/>
          <p:cNvSpPr>
            <a:spLocks noChangeArrowheads="1"/>
          </p:cNvSpPr>
          <p:nvPr/>
        </p:nvSpPr>
        <p:spPr bwMode="auto">
          <a:xfrm>
            <a:off x="1825803" y="4869163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0" name="Oval 24"/>
          <p:cNvSpPr>
            <a:spLocks noChangeArrowheads="1"/>
          </p:cNvSpPr>
          <p:nvPr/>
        </p:nvSpPr>
        <p:spPr bwMode="auto">
          <a:xfrm>
            <a:off x="2285852" y="4869163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1" name="Oval 24"/>
          <p:cNvSpPr>
            <a:spLocks noChangeArrowheads="1"/>
          </p:cNvSpPr>
          <p:nvPr/>
        </p:nvSpPr>
        <p:spPr bwMode="auto">
          <a:xfrm>
            <a:off x="2680178" y="4869163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2" name="Oval 24"/>
          <p:cNvSpPr>
            <a:spLocks noChangeArrowheads="1"/>
          </p:cNvSpPr>
          <p:nvPr/>
        </p:nvSpPr>
        <p:spPr bwMode="auto">
          <a:xfrm>
            <a:off x="1177731" y="4869160"/>
            <a:ext cx="328606" cy="360040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40634" y="2780928"/>
            <a:ext cx="4608510" cy="869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 flipH="1">
            <a:off x="6249145" y="2789620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6" name="Group 455"/>
          <p:cNvGrpSpPr/>
          <p:nvPr/>
        </p:nvGrpSpPr>
        <p:grpSpPr>
          <a:xfrm>
            <a:off x="632522" y="116632"/>
            <a:ext cx="2448272" cy="2448272"/>
            <a:chOff x="2780184" y="1205136"/>
            <a:chExt cx="3096344" cy="3096344"/>
          </a:xfrm>
        </p:grpSpPr>
        <p:sp>
          <p:nvSpPr>
            <p:cNvPr id="457" name="Rectangle 196"/>
            <p:cNvSpPr>
              <a:spLocks noChangeArrowheads="1"/>
            </p:cNvSpPr>
            <p:nvPr/>
          </p:nvSpPr>
          <p:spPr bwMode="auto">
            <a:xfrm>
              <a:off x="3609020" y="1702501"/>
              <a:ext cx="1437307" cy="22186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NE1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58" name="Rectangle 197"/>
            <p:cNvSpPr>
              <a:spLocks noChangeArrowheads="1"/>
            </p:cNvSpPr>
            <p:nvPr/>
          </p:nvSpPr>
          <p:spPr bwMode="auto">
            <a:xfrm>
              <a:off x="3609020" y="3582250"/>
              <a:ext cx="1437307" cy="22064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NE3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59" name="Rectangle 198"/>
            <p:cNvSpPr>
              <a:spLocks noChangeArrowheads="1"/>
            </p:cNvSpPr>
            <p:nvPr/>
          </p:nvSpPr>
          <p:spPr bwMode="auto">
            <a:xfrm rot="5400000">
              <a:off x="2669136" y="2642371"/>
              <a:ext cx="1437240" cy="22065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2</a:t>
              </a:r>
              <a:endParaRPr lang="nl-NL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60" name="Rectangle 199"/>
            <p:cNvSpPr>
              <a:spLocks noChangeArrowheads="1"/>
            </p:cNvSpPr>
            <p:nvPr/>
          </p:nvSpPr>
          <p:spPr bwMode="auto">
            <a:xfrm rot="5400000">
              <a:off x="4548972" y="2642371"/>
              <a:ext cx="1437240" cy="22065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4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61" name="Line 200"/>
            <p:cNvSpPr>
              <a:spLocks noChangeShapeType="1"/>
            </p:cNvSpPr>
            <p:nvPr/>
          </p:nvSpPr>
          <p:spPr bwMode="auto">
            <a:xfrm>
              <a:off x="3111632" y="2141240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2" name="Line 201"/>
            <p:cNvSpPr>
              <a:spLocks noChangeShapeType="1"/>
            </p:cNvSpPr>
            <p:nvPr/>
          </p:nvSpPr>
          <p:spPr bwMode="auto">
            <a:xfrm>
              <a:off x="3111632" y="2531444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3" name="Line 202"/>
            <p:cNvSpPr>
              <a:spLocks noChangeShapeType="1"/>
            </p:cNvSpPr>
            <p:nvPr/>
          </p:nvSpPr>
          <p:spPr bwMode="auto">
            <a:xfrm>
              <a:off x="3111632" y="2973953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4" name="Line 203"/>
            <p:cNvSpPr>
              <a:spLocks noChangeShapeType="1"/>
            </p:cNvSpPr>
            <p:nvPr/>
          </p:nvSpPr>
          <p:spPr bwMode="auto">
            <a:xfrm>
              <a:off x="3111632" y="3365376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5" name="Line 204"/>
            <p:cNvSpPr>
              <a:spLocks noChangeShapeType="1"/>
            </p:cNvSpPr>
            <p:nvPr/>
          </p:nvSpPr>
          <p:spPr bwMode="auto">
            <a:xfrm>
              <a:off x="5377920" y="2088935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6" name="Line 205"/>
            <p:cNvSpPr>
              <a:spLocks noChangeShapeType="1"/>
            </p:cNvSpPr>
            <p:nvPr/>
          </p:nvSpPr>
          <p:spPr bwMode="auto">
            <a:xfrm>
              <a:off x="5377920" y="2531444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7" name="Line 206"/>
            <p:cNvSpPr>
              <a:spLocks noChangeShapeType="1"/>
            </p:cNvSpPr>
            <p:nvPr/>
          </p:nvSpPr>
          <p:spPr bwMode="auto">
            <a:xfrm>
              <a:off x="5377920" y="2973953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8" name="Line 207"/>
            <p:cNvSpPr>
              <a:spLocks noChangeShapeType="1"/>
            </p:cNvSpPr>
            <p:nvPr/>
          </p:nvSpPr>
          <p:spPr bwMode="auto">
            <a:xfrm>
              <a:off x="5377920" y="3416462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9" name="Line 212"/>
            <p:cNvSpPr>
              <a:spLocks noChangeShapeType="1"/>
            </p:cNvSpPr>
            <p:nvPr/>
          </p:nvSpPr>
          <p:spPr bwMode="auto">
            <a:xfrm>
              <a:off x="366387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0" name="Line 213"/>
            <p:cNvSpPr>
              <a:spLocks noChangeShapeType="1"/>
            </p:cNvSpPr>
            <p:nvPr/>
          </p:nvSpPr>
          <p:spPr bwMode="auto">
            <a:xfrm>
              <a:off x="410640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" name="Line 214"/>
            <p:cNvSpPr>
              <a:spLocks noChangeShapeType="1"/>
            </p:cNvSpPr>
            <p:nvPr/>
          </p:nvSpPr>
          <p:spPr bwMode="auto">
            <a:xfrm>
              <a:off x="454893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2" name="Line 215"/>
            <p:cNvSpPr>
              <a:spLocks noChangeShapeType="1"/>
            </p:cNvSpPr>
            <p:nvPr/>
          </p:nvSpPr>
          <p:spPr bwMode="auto">
            <a:xfrm>
              <a:off x="499146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3" name="Line 216"/>
            <p:cNvSpPr>
              <a:spLocks noChangeShapeType="1"/>
            </p:cNvSpPr>
            <p:nvPr/>
          </p:nvSpPr>
          <p:spPr bwMode="auto">
            <a:xfrm>
              <a:off x="3498083" y="2753308"/>
              <a:ext cx="1659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4" name="Line 217"/>
            <p:cNvSpPr>
              <a:spLocks noChangeShapeType="1"/>
            </p:cNvSpPr>
            <p:nvPr/>
          </p:nvSpPr>
          <p:spPr bwMode="auto">
            <a:xfrm>
              <a:off x="4328284" y="1923146"/>
              <a:ext cx="0" cy="1659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5" name="Line 218"/>
            <p:cNvSpPr>
              <a:spLocks noChangeShapeType="1"/>
            </p:cNvSpPr>
            <p:nvPr/>
          </p:nvSpPr>
          <p:spPr bwMode="auto">
            <a:xfrm flipV="1">
              <a:off x="3498083" y="1923146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6" name="Line 219"/>
            <p:cNvSpPr>
              <a:spLocks noChangeShapeType="1"/>
            </p:cNvSpPr>
            <p:nvPr/>
          </p:nvSpPr>
          <p:spPr bwMode="auto">
            <a:xfrm flipV="1">
              <a:off x="4825672" y="3250673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7" name="Line 220"/>
            <p:cNvSpPr>
              <a:spLocks noChangeShapeType="1"/>
            </p:cNvSpPr>
            <p:nvPr/>
          </p:nvSpPr>
          <p:spPr bwMode="auto">
            <a:xfrm flipH="1" flipV="1">
              <a:off x="3498083" y="3250673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8" name="Line 221"/>
            <p:cNvSpPr>
              <a:spLocks noChangeShapeType="1"/>
            </p:cNvSpPr>
            <p:nvPr/>
          </p:nvSpPr>
          <p:spPr bwMode="auto">
            <a:xfrm flipH="1" flipV="1">
              <a:off x="4825672" y="1923146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5516488" y="1925216"/>
              <a:ext cx="360040" cy="360040"/>
            </a:xfrm>
            <a:prstGeom prst="ellips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0" name="Oval 479"/>
            <p:cNvSpPr/>
            <p:nvPr/>
          </p:nvSpPr>
          <p:spPr>
            <a:xfrm>
              <a:off x="5516488" y="2357264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1" name="Oval 480"/>
            <p:cNvSpPr/>
            <p:nvPr/>
          </p:nvSpPr>
          <p:spPr>
            <a:xfrm>
              <a:off x="5516488" y="2789312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82" name="Oval 481"/>
            <p:cNvSpPr/>
            <p:nvPr/>
          </p:nvSpPr>
          <p:spPr>
            <a:xfrm>
              <a:off x="5516488" y="322136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  <p:sp>
          <p:nvSpPr>
            <p:cNvPr id="483" name="Oval 482"/>
            <p:cNvSpPr/>
            <p:nvPr/>
          </p:nvSpPr>
          <p:spPr>
            <a:xfrm>
              <a:off x="2780184" y="1925216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4" name="Oval 483"/>
            <p:cNvSpPr/>
            <p:nvPr/>
          </p:nvSpPr>
          <p:spPr>
            <a:xfrm>
              <a:off x="2780184" y="2357264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5" name="Oval 484"/>
            <p:cNvSpPr/>
            <p:nvPr/>
          </p:nvSpPr>
          <p:spPr>
            <a:xfrm>
              <a:off x="2780184" y="2789312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86" name="Oval 485"/>
            <p:cNvSpPr/>
            <p:nvPr/>
          </p:nvSpPr>
          <p:spPr>
            <a:xfrm>
              <a:off x="2780184" y="322136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  <p:sp>
          <p:nvSpPr>
            <p:cNvPr id="487" name="Oval 486"/>
            <p:cNvSpPr/>
            <p:nvPr/>
          </p:nvSpPr>
          <p:spPr>
            <a:xfrm>
              <a:off x="3500264" y="1205136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8" name="Oval 487"/>
            <p:cNvSpPr/>
            <p:nvPr/>
          </p:nvSpPr>
          <p:spPr>
            <a:xfrm>
              <a:off x="3932312" y="1205136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9" name="Oval 488"/>
            <p:cNvSpPr/>
            <p:nvPr/>
          </p:nvSpPr>
          <p:spPr>
            <a:xfrm>
              <a:off x="4364360" y="1205136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90" name="Oval 489"/>
            <p:cNvSpPr/>
            <p:nvPr/>
          </p:nvSpPr>
          <p:spPr>
            <a:xfrm>
              <a:off x="4796408" y="1205136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  <p:sp>
          <p:nvSpPr>
            <p:cNvPr id="491" name="Line 212"/>
            <p:cNvSpPr>
              <a:spLocks noChangeShapeType="1"/>
            </p:cNvSpPr>
            <p:nvPr/>
          </p:nvSpPr>
          <p:spPr bwMode="auto">
            <a:xfrm>
              <a:off x="364428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2" name="Line 213"/>
            <p:cNvSpPr>
              <a:spLocks noChangeShapeType="1"/>
            </p:cNvSpPr>
            <p:nvPr/>
          </p:nvSpPr>
          <p:spPr bwMode="auto">
            <a:xfrm>
              <a:off x="408681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" name="Line 214"/>
            <p:cNvSpPr>
              <a:spLocks noChangeShapeType="1"/>
            </p:cNvSpPr>
            <p:nvPr/>
          </p:nvSpPr>
          <p:spPr bwMode="auto">
            <a:xfrm>
              <a:off x="452934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4" name="Line 215"/>
            <p:cNvSpPr>
              <a:spLocks noChangeShapeType="1"/>
            </p:cNvSpPr>
            <p:nvPr/>
          </p:nvSpPr>
          <p:spPr bwMode="auto">
            <a:xfrm>
              <a:off x="497187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3428256" y="3941440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96" name="Oval 495"/>
            <p:cNvSpPr/>
            <p:nvPr/>
          </p:nvSpPr>
          <p:spPr>
            <a:xfrm>
              <a:off x="3860304" y="3941440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97" name="Oval 496"/>
            <p:cNvSpPr/>
            <p:nvPr/>
          </p:nvSpPr>
          <p:spPr>
            <a:xfrm>
              <a:off x="4292352" y="3941440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98" name="Oval 497"/>
            <p:cNvSpPr/>
            <p:nvPr/>
          </p:nvSpPr>
          <p:spPr>
            <a:xfrm>
              <a:off x="4724400" y="394144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</p:grpSp>
      <p:cxnSp>
        <p:nvCxnSpPr>
          <p:cNvPr id="504" name="Straight Connector 503"/>
          <p:cNvCxnSpPr/>
          <p:nvPr/>
        </p:nvCxnSpPr>
        <p:spPr>
          <a:xfrm>
            <a:off x="4016895" y="2170440"/>
            <a:ext cx="3" cy="6104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635" name="Freeform 107"/>
          <p:cNvSpPr>
            <a:spLocks/>
          </p:cNvSpPr>
          <p:nvPr/>
        </p:nvSpPr>
        <p:spPr bwMode="auto">
          <a:xfrm>
            <a:off x="3800872" y="2143932"/>
            <a:ext cx="431760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rgbClr val="A6A6A6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93600" rIns="0" bIns="0" anchor="t" anchorCtr="1"/>
          <a:lstStyle/>
          <a:p>
            <a:r>
              <a:rPr lang="en-US" dirty="0">
                <a:solidFill>
                  <a:srgbClr val="000000"/>
                </a:solidFill>
              </a:rPr>
              <a:t>OR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H="1">
            <a:off x="4021323" y="2789620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1629554" y="2789620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22"/>
          <p:cNvGrpSpPr>
            <a:grpSpLocks/>
          </p:cNvGrpSpPr>
          <p:nvPr/>
        </p:nvGrpSpPr>
        <p:grpSpPr bwMode="auto">
          <a:xfrm>
            <a:off x="2666404" y="5756193"/>
            <a:ext cx="659996" cy="368184"/>
            <a:chOff x="1519" y="2614"/>
            <a:chExt cx="322" cy="227"/>
          </a:xfrm>
          <a:solidFill>
            <a:schemeClr val="bg1">
              <a:lumMod val="65000"/>
            </a:schemeClr>
          </a:solidFill>
        </p:grpSpPr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1523" y="2614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/>
            <a:lstStyle/>
            <a:p>
              <a:pPr algn="ctr">
                <a:spcBef>
                  <a:spcPct val="20000"/>
                </a:spcBef>
              </a:pPr>
              <a:r>
                <a:rPr lang="en-US" sz="1000" b="1">
                  <a:solidFill>
                    <a:srgbClr val="000000"/>
                  </a:solidFill>
                </a:rPr>
                <a:t>FDEP</a:t>
              </a:r>
              <a:endParaRPr lang="nl-NL" sz="1000" b="1">
                <a:solidFill>
                  <a:srgbClr val="000000"/>
                </a:solidFill>
              </a:endParaRPr>
            </a:p>
          </p:txBody>
        </p:sp>
        <p:sp>
          <p:nvSpPr>
            <p:cNvPr id="147" name="Line 124"/>
            <p:cNvSpPr>
              <a:spLocks noChangeShapeType="1"/>
            </p:cNvSpPr>
            <p:nvPr/>
          </p:nvSpPr>
          <p:spPr bwMode="auto">
            <a:xfrm flipV="1">
              <a:off x="1519" y="2725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AutoShape 125"/>
            <p:cNvSpPr>
              <a:spLocks noChangeArrowheads="1"/>
            </p:cNvSpPr>
            <p:nvPr/>
          </p:nvSpPr>
          <p:spPr bwMode="auto">
            <a:xfrm rot="5400000">
              <a:off x="1514" y="2736"/>
              <a:ext cx="113" cy="91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9" name="Oval 126"/>
          <p:cNvSpPr>
            <a:spLocks noChangeArrowheads="1"/>
          </p:cNvSpPr>
          <p:nvPr/>
        </p:nvSpPr>
        <p:spPr bwMode="auto">
          <a:xfrm>
            <a:off x="2073279" y="5878023"/>
            <a:ext cx="329998" cy="307271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NE1</a:t>
            </a:r>
          </a:p>
        </p:txBody>
      </p:sp>
      <p:cxnSp>
        <p:nvCxnSpPr>
          <p:cNvPr id="150" name="AutoShape 127"/>
          <p:cNvCxnSpPr>
            <a:cxnSpLocks noChangeShapeType="1"/>
            <a:stCxn id="149" idx="6"/>
            <a:endCxn id="148" idx="3"/>
          </p:cNvCxnSpPr>
          <p:nvPr/>
        </p:nvCxnSpPr>
        <p:spPr bwMode="auto">
          <a:xfrm flipV="1">
            <a:off x="2412003" y="6028275"/>
            <a:ext cx="260219" cy="4061"/>
          </a:xfrm>
          <a:prstGeom prst="bentConnector3">
            <a:avLst>
              <a:gd name="adj1" fmla="val 4916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AutoShape 128"/>
          <p:cNvCxnSpPr>
            <a:cxnSpLocks noChangeShapeType="1"/>
            <a:stCxn id="146" idx="2"/>
          </p:cNvCxnSpPr>
          <p:nvPr/>
        </p:nvCxnSpPr>
        <p:spPr bwMode="auto">
          <a:xfrm rot="5400000">
            <a:off x="2607995" y="5968493"/>
            <a:ext cx="228761" cy="556781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" name="AutoShape 133"/>
          <p:cNvCxnSpPr>
            <a:cxnSpLocks noChangeShapeType="1"/>
            <a:stCxn id="146" idx="2"/>
          </p:cNvCxnSpPr>
          <p:nvPr/>
        </p:nvCxnSpPr>
        <p:spPr bwMode="auto">
          <a:xfrm rot="5400000">
            <a:off x="2805703" y="6166200"/>
            <a:ext cx="228761" cy="161365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1" name="AutoShape 134"/>
          <p:cNvCxnSpPr>
            <a:cxnSpLocks noChangeShapeType="1"/>
            <a:stCxn id="146" idx="2"/>
          </p:cNvCxnSpPr>
          <p:nvPr/>
        </p:nvCxnSpPr>
        <p:spPr bwMode="auto">
          <a:xfrm rot="16200000" flipH="1">
            <a:off x="3003411" y="6129853"/>
            <a:ext cx="228761" cy="23405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5" name="AutoShape 135"/>
          <p:cNvCxnSpPr>
            <a:cxnSpLocks noChangeShapeType="1"/>
            <a:stCxn id="146" idx="2"/>
          </p:cNvCxnSpPr>
          <p:nvPr/>
        </p:nvCxnSpPr>
        <p:spPr bwMode="auto">
          <a:xfrm rot="16200000" flipH="1">
            <a:off x="3201119" y="5932097"/>
            <a:ext cx="228761" cy="63092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6" name="Group 136"/>
          <p:cNvGrpSpPr>
            <a:grpSpLocks/>
          </p:cNvGrpSpPr>
          <p:nvPr/>
        </p:nvGrpSpPr>
        <p:grpSpPr bwMode="auto">
          <a:xfrm>
            <a:off x="4448685" y="5756193"/>
            <a:ext cx="659996" cy="368184"/>
            <a:chOff x="1519" y="2614"/>
            <a:chExt cx="322" cy="227"/>
          </a:xfrm>
          <a:solidFill>
            <a:schemeClr val="bg1">
              <a:lumMod val="65000"/>
            </a:schemeClr>
          </a:solidFill>
        </p:grpSpPr>
        <p:sp>
          <p:nvSpPr>
            <p:cNvPr id="177" name="Rectangle 137"/>
            <p:cNvSpPr>
              <a:spLocks noChangeArrowheads="1"/>
            </p:cNvSpPr>
            <p:nvPr/>
          </p:nvSpPr>
          <p:spPr bwMode="auto">
            <a:xfrm>
              <a:off x="1523" y="2614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/>
            <a:lstStyle/>
            <a:p>
              <a:pPr algn="ctr">
                <a:spcBef>
                  <a:spcPct val="20000"/>
                </a:spcBef>
              </a:pPr>
              <a:r>
                <a:rPr lang="en-US" sz="1000" b="1">
                  <a:solidFill>
                    <a:srgbClr val="000000"/>
                  </a:solidFill>
                </a:rPr>
                <a:t>FDEP</a:t>
              </a:r>
              <a:endParaRPr lang="nl-NL" sz="1000" b="1">
                <a:solidFill>
                  <a:srgbClr val="000000"/>
                </a:solidFill>
              </a:endParaRPr>
            </a:p>
          </p:txBody>
        </p:sp>
        <p:sp>
          <p:nvSpPr>
            <p:cNvPr id="178" name="Line 138"/>
            <p:cNvSpPr>
              <a:spLocks noChangeShapeType="1"/>
            </p:cNvSpPr>
            <p:nvPr/>
          </p:nvSpPr>
          <p:spPr bwMode="auto">
            <a:xfrm flipV="1">
              <a:off x="1519" y="2725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AutoShape 139"/>
            <p:cNvSpPr>
              <a:spLocks noChangeArrowheads="1"/>
            </p:cNvSpPr>
            <p:nvPr/>
          </p:nvSpPr>
          <p:spPr bwMode="auto">
            <a:xfrm rot="5400000">
              <a:off x="1514" y="2736"/>
              <a:ext cx="113" cy="91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0" name="Oval 140"/>
          <p:cNvSpPr>
            <a:spLocks noChangeArrowheads="1"/>
          </p:cNvSpPr>
          <p:nvPr/>
        </p:nvSpPr>
        <p:spPr bwMode="auto">
          <a:xfrm>
            <a:off x="3855560" y="5878023"/>
            <a:ext cx="329998" cy="307271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NE2</a:t>
            </a:r>
          </a:p>
        </p:txBody>
      </p:sp>
      <p:cxnSp>
        <p:nvCxnSpPr>
          <p:cNvPr id="181" name="AutoShape 141"/>
          <p:cNvCxnSpPr>
            <a:cxnSpLocks noChangeShapeType="1"/>
            <a:stCxn id="180" idx="6"/>
            <a:endCxn id="179" idx="3"/>
          </p:cNvCxnSpPr>
          <p:nvPr/>
        </p:nvCxnSpPr>
        <p:spPr bwMode="auto">
          <a:xfrm flipV="1">
            <a:off x="4194284" y="6028275"/>
            <a:ext cx="260219" cy="4061"/>
          </a:xfrm>
          <a:prstGeom prst="bentConnector3">
            <a:avLst>
              <a:gd name="adj1" fmla="val 4916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2" name="AutoShape 142"/>
          <p:cNvCxnSpPr>
            <a:cxnSpLocks noChangeShapeType="1"/>
            <a:stCxn id="177" idx="2"/>
          </p:cNvCxnSpPr>
          <p:nvPr/>
        </p:nvCxnSpPr>
        <p:spPr bwMode="auto">
          <a:xfrm rot="5400000">
            <a:off x="4390276" y="5968493"/>
            <a:ext cx="228761" cy="556781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7" name="AutoShape 147"/>
          <p:cNvCxnSpPr>
            <a:cxnSpLocks noChangeShapeType="1"/>
            <a:stCxn id="177" idx="2"/>
          </p:cNvCxnSpPr>
          <p:nvPr/>
        </p:nvCxnSpPr>
        <p:spPr bwMode="auto">
          <a:xfrm rot="5400000">
            <a:off x="4587984" y="6166200"/>
            <a:ext cx="228761" cy="161365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8" name="AutoShape 148"/>
          <p:cNvCxnSpPr>
            <a:cxnSpLocks noChangeShapeType="1"/>
            <a:stCxn id="177" idx="2"/>
          </p:cNvCxnSpPr>
          <p:nvPr/>
        </p:nvCxnSpPr>
        <p:spPr bwMode="auto">
          <a:xfrm rot="16200000" flipH="1">
            <a:off x="4785692" y="6129853"/>
            <a:ext cx="228761" cy="23405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9" name="AutoShape 149"/>
          <p:cNvCxnSpPr>
            <a:cxnSpLocks noChangeShapeType="1"/>
            <a:stCxn id="177" idx="2"/>
          </p:cNvCxnSpPr>
          <p:nvPr/>
        </p:nvCxnSpPr>
        <p:spPr bwMode="auto">
          <a:xfrm rot="16200000" flipH="1">
            <a:off x="4983401" y="5932097"/>
            <a:ext cx="228761" cy="63092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0" name="Group 150"/>
          <p:cNvGrpSpPr>
            <a:grpSpLocks/>
          </p:cNvGrpSpPr>
          <p:nvPr/>
        </p:nvGrpSpPr>
        <p:grpSpPr bwMode="auto">
          <a:xfrm>
            <a:off x="6229512" y="5756193"/>
            <a:ext cx="659996" cy="368184"/>
            <a:chOff x="1519" y="2614"/>
            <a:chExt cx="322" cy="227"/>
          </a:xfrm>
          <a:solidFill>
            <a:schemeClr val="bg1">
              <a:lumMod val="65000"/>
            </a:schemeClr>
          </a:solidFill>
        </p:grpSpPr>
        <p:sp>
          <p:nvSpPr>
            <p:cNvPr id="191" name="Rectangle 151"/>
            <p:cNvSpPr>
              <a:spLocks noChangeArrowheads="1"/>
            </p:cNvSpPr>
            <p:nvPr/>
          </p:nvSpPr>
          <p:spPr bwMode="auto">
            <a:xfrm>
              <a:off x="1523" y="2614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/>
            <a:lstStyle/>
            <a:p>
              <a:pPr algn="ctr">
                <a:spcBef>
                  <a:spcPct val="20000"/>
                </a:spcBef>
              </a:pPr>
              <a:r>
                <a:rPr lang="en-US" sz="1000" b="1">
                  <a:solidFill>
                    <a:srgbClr val="000000"/>
                  </a:solidFill>
                </a:rPr>
                <a:t>FDEP</a:t>
              </a:r>
              <a:endParaRPr lang="nl-NL" sz="1000" b="1">
                <a:solidFill>
                  <a:srgbClr val="000000"/>
                </a:solidFill>
              </a:endParaRPr>
            </a:p>
          </p:txBody>
        </p:sp>
        <p:sp>
          <p:nvSpPr>
            <p:cNvPr id="192" name="Line 152"/>
            <p:cNvSpPr>
              <a:spLocks noChangeShapeType="1"/>
            </p:cNvSpPr>
            <p:nvPr/>
          </p:nvSpPr>
          <p:spPr bwMode="auto">
            <a:xfrm flipV="1">
              <a:off x="1519" y="2725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AutoShape 153"/>
            <p:cNvSpPr>
              <a:spLocks noChangeArrowheads="1"/>
            </p:cNvSpPr>
            <p:nvPr/>
          </p:nvSpPr>
          <p:spPr bwMode="auto">
            <a:xfrm rot="5400000">
              <a:off x="1514" y="2736"/>
              <a:ext cx="113" cy="91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" name="Oval 154"/>
          <p:cNvSpPr>
            <a:spLocks noChangeArrowheads="1"/>
          </p:cNvSpPr>
          <p:nvPr/>
        </p:nvSpPr>
        <p:spPr bwMode="auto">
          <a:xfrm>
            <a:off x="5636388" y="5878023"/>
            <a:ext cx="329998" cy="307271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NE3</a:t>
            </a:r>
          </a:p>
        </p:txBody>
      </p:sp>
      <p:cxnSp>
        <p:nvCxnSpPr>
          <p:cNvPr id="198" name="AutoShape 155"/>
          <p:cNvCxnSpPr>
            <a:cxnSpLocks noChangeShapeType="1"/>
            <a:stCxn id="194" idx="6"/>
            <a:endCxn id="193" idx="3"/>
          </p:cNvCxnSpPr>
          <p:nvPr/>
        </p:nvCxnSpPr>
        <p:spPr bwMode="auto">
          <a:xfrm flipV="1">
            <a:off x="5975109" y="6028275"/>
            <a:ext cx="260219" cy="4061"/>
          </a:xfrm>
          <a:prstGeom prst="bentConnector3">
            <a:avLst>
              <a:gd name="adj1" fmla="val 4916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9" name="AutoShape 156"/>
          <p:cNvCxnSpPr>
            <a:cxnSpLocks noChangeShapeType="1"/>
            <a:stCxn id="191" idx="2"/>
          </p:cNvCxnSpPr>
          <p:nvPr/>
        </p:nvCxnSpPr>
        <p:spPr bwMode="auto">
          <a:xfrm rot="5400000">
            <a:off x="6171104" y="5968493"/>
            <a:ext cx="228761" cy="556781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4" name="AutoShape 161"/>
          <p:cNvCxnSpPr>
            <a:cxnSpLocks noChangeShapeType="1"/>
            <a:stCxn id="191" idx="2"/>
          </p:cNvCxnSpPr>
          <p:nvPr/>
        </p:nvCxnSpPr>
        <p:spPr bwMode="auto">
          <a:xfrm rot="5400000">
            <a:off x="6368812" y="6166200"/>
            <a:ext cx="228761" cy="161365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" name="AutoShape 162"/>
          <p:cNvCxnSpPr>
            <a:cxnSpLocks noChangeShapeType="1"/>
            <a:stCxn id="191" idx="2"/>
          </p:cNvCxnSpPr>
          <p:nvPr/>
        </p:nvCxnSpPr>
        <p:spPr bwMode="auto">
          <a:xfrm rot="16200000" flipH="1">
            <a:off x="6566520" y="6129853"/>
            <a:ext cx="228761" cy="23405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" name="AutoShape 163"/>
          <p:cNvCxnSpPr>
            <a:cxnSpLocks noChangeShapeType="1"/>
            <a:stCxn id="191" idx="2"/>
          </p:cNvCxnSpPr>
          <p:nvPr/>
        </p:nvCxnSpPr>
        <p:spPr bwMode="auto">
          <a:xfrm rot="16200000" flipH="1">
            <a:off x="6764228" y="5932097"/>
            <a:ext cx="228761" cy="63092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07" name="Group 164"/>
          <p:cNvGrpSpPr>
            <a:grpSpLocks/>
          </p:cNvGrpSpPr>
          <p:nvPr/>
        </p:nvGrpSpPr>
        <p:grpSpPr bwMode="auto">
          <a:xfrm>
            <a:off x="8008886" y="5756193"/>
            <a:ext cx="659996" cy="368184"/>
            <a:chOff x="1519" y="2614"/>
            <a:chExt cx="322" cy="227"/>
          </a:xfrm>
          <a:solidFill>
            <a:schemeClr val="bg1">
              <a:lumMod val="65000"/>
            </a:schemeClr>
          </a:solidFill>
        </p:grpSpPr>
        <p:sp>
          <p:nvSpPr>
            <p:cNvPr id="208" name="Rectangle 165"/>
            <p:cNvSpPr>
              <a:spLocks noChangeArrowheads="1"/>
            </p:cNvSpPr>
            <p:nvPr/>
          </p:nvSpPr>
          <p:spPr bwMode="auto">
            <a:xfrm>
              <a:off x="1523" y="2614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0800"/>
            <a:lstStyle/>
            <a:p>
              <a:pPr algn="ctr">
                <a:spcBef>
                  <a:spcPct val="20000"/>
                </a:spcBef>
              </a:pPr>
              <a:r>
                <a:rPr lang="en-US" sz="1000" b="1">
                  <a:solidFill>
                    <a:srgbClr val="000000"/>
                  </a:solidFill>
                </a:rPr>
                <a:t>FDEP</a:t>
              </a:r>
              <a:endParaRPr lang="nl-NL" sz="1000" b="1">
                <a:solidFill>
                  <a:srgbClr val="000000"/>
                </a:solidFill>
              </a:endParaRPr>
            </a:p>
          </p:txBody>
        </p:sp>
        <p:sp>
          <p:nvSpPr>
            <p:cNvPr id="209" name="Line 166"/>
            <p:cNvSpPr>
              <a:spLocks noChangeShapeType="1"/>
            </p:cNvSpPr>
            <p:nvPr/>
          </p:nvSpPr>
          <p:spPr bwMode="auto">
            <a:xfrm flipV="1">
              <a:off x="1519" y="2725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AutoShape 167"/>
            <p:cNvSpPr>
              <a:spLocks noChangeArrowheads="1"/>
            </p:cNvSpPr>
            <p:nvPr/>
          </p:nvSpPr>
          <p:spPr bwMode="auto">
            <a:xfrm rot="5400000">
              <a:off x="1514" y="2736"/>
              <a:ext cx="113" cy="91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1" name="Oval 168"/>
          <p:cNvSpPr>
            <a:spLocks noChangeArrowheads="1"/>
          </p:cNvSpPr>
          <p:nvPr/>
        </p:nvSpPr>
        <p:spPr bwMode="auto">
          <a:xfrm>
            <a:off x="7415761" y="5878023"/>
            <a:ext cx="329998" cy="307271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NE4</a:t>
            </a:r>
          </a:p>
        </p:txBody>
      </p:sp>
      <p:cxnSp>
        <p:nvCxnSpPr>
          <p:cNvPr id="212" name="AutoShape 169"/>
          <p:cNvCxnSpPr>
            <a:cxnSpLocks noChangeShapeType="1"/>
            <a:stCxn id="211" idx="6"/>
            <a:endCxn id="210" idx="3"/>
          </p:cNvCxnSpPr>
          <p:nvPr/>
        </p:nvCxnSpPr>
        <p:spPr bwMode="auto">
          <a:xfrm flipV="1">
            <a:off x="7754483" y="6028275"/>
            <a:ext cx="260219" cy="4061"/>
          </a:xfrm>
          <a:prstGeom prst="bentConnector3">
            <a:avLst>
              <a:gd name="adj1" fmla="val 4916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3" name="AutoShape 170"/>
          <p:cNvCxnSpPr>
            <a:cxnSpLocks noChangeShapeType="1"/>
            <a:stCxn id="208" idx="2"/>
          </p:cNvCxnSpPr>
          <p:nvPr/>
        </p:nvCxnSpPr>
        <p:spPr bwMode="auto">
          <a:xfrm rot="5400000">
            <a:off x="7950477" y="5968493"/>
            <a:ext cx="228761" cy="556781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8" name="AutoShape 175"/>
          <p:cNvCxnSpPr>
            <a:cxnSpLocks noChangeShapeType="1"/>
            <a:stCxn id="208" idx="2"/>
          </p:cNvCxnSpPr>
          <p:nvPr/>
        </p:nvCxnSpPr>
        <p:spPr bwMode="auto">
          <a:xfrm rot="5400000">
            <a:off x="8148185" y="6166200"/>
            <a:ext cx="228761" cy="161365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9" name="AutoShape 176"/>
          <p:cNvCxnSpPr>
            <a:cxnSpLocks noChangeShapeType="1"/>
            <a:stCxn id="208" idx="2"/>
          </p:cNvCxnSpPr>
          <p:nvPr/>
        </p:nvCxnSpPr>
        <p:spPr bwMode="auto">
          <a:xfrm rot="16200000" flipH="1">
            <a:off x="8345894" y="6129853"/>
            <a:ext cx="228761" cy="23405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0" name="AutoShape 177"/>
          <p:cNvCxnSpPr>
            <a:cxnSpLocks noChangeShapeType="1"/>
            <a:stCxn id="208" idx="2"/>
          </p:cNvCxnSpPr>
          <p:nvPr/>
        </p:nvCxnSpPr>
        <p:spPr bwMode="auto">
          <a:xfrm rot="16200000" flipH="1">
            <a:off x="8543602" y="5932097"/>
            <a:ext cx="228761" cy="630922"/>
          </a:xfrm>
          <a:prstGeom prst="bentConnector3">
            <a:avLst>
              <a:gd name="adj1" fmla="val 49704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" name="Oval 24"/>
          <p:cNvSpPr>
            <a:spLocks noChangeArrowheads="1"/>
          </p:cNvSpPr>
          <p:nvPr/>
        </p:nvSpPr>
        <p:spPr bwMode="auto">
          <a:xfrm>
            <a:off x="4088904" y="6368321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2" name="Oval 24"/>
          <p:cNvSpPr>
            <a:spLocks noChangeArrowheads="1"/>
          </p:cNvSpPr>
          <p:nvPr/>
        </p:nvSpPr>
        <p:spPr bwMode="auto">
          <a:xfrm>
            <a:off x="5817096" y="6368321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3" name="Oval 24"/>
          <p:cNvSpPr>
            <a:spLocks noChangeArrowheads="1"/>
          </p:cNvSpPr>
          <p:nvPr/>
        </p:nvSpPr>
        <p:spPr bwMode="auto">
          <a:xfrm>
            <a:off x="7617296" y="6296313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4" name="Oval 24"/>
          <p:cNvSpPr>
            <a:spLocks noChangeArrowheads="1"/>
          </p:cNvSpPr>
          <p:nvPr/>
        </p:nvSpPr>
        <p:spPr bwMode="auto">
          <a:xfrm>
            <a:off x="2288704" y="6368316"/>
            <a:ext cx="328606" cy="360040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5" name="Oval 24"/>
          <p:cNvSpPr>
            <a:spLocks noChangeArrowheads="1"/>
          </p:cNvSpPr>
          <p:nvPr/>
        </p:nvSpPr>
        <p:spPr bwMode="auto">
          <a:xfrm>
            <a:off x="4808984" y="6368321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6" name="Oval 24"/>
          <p:cNvSpPr>
            <a:spLocks noChangeArrowheads="1"/>
          </p:cNvSpPr>
          <p:nvPr/>
        </p:nvSpPr>
        <p:spPr bwMode="auto">
          <a:xfrm>
            <a:off x="6681192" y="6368321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7" name="Oval 24"/>
          <p:cNvSpPr>
            <a:spLocks noChangeArrowheads="1"/>
          </p:cNvSpPr>
          <p:nvPr/>
        </p:nvSpPr>
        <p:spPr bwMode="auto">
          <a:xfrm>
            <a:off x="8409384" y="6296313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8" name="Oval 24"/>
          <p:cNvSpPr>
            <a:spLocks noChangeArrowheads="1"/>
          </p:cNvSpPr>
          <p:nvPr/>
        </p:nvSpPr>
        <p:spPr bwMode="auto">
          <a:xfrm>
            <a:off x="3080792" y="6368316"/>
            <a:ext cx="328606" cy="3600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9" name="Oval 24"/>
          <p:cNvSpPr>
            <a:spLocks noChangeArrowheads="1"/>
          </p:cNvSpPr>
          <p:nvPr/>
        </p:nvSpPr>
        <p:spPr bwMode="auto">
          <a:xfrm>
            <a:off x="4448944" y="6368321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0" name="Oval 24"/>
          <p:cNvSpPr>
            <a:spLocks noChangeArrowheads="1"/>
          </p:cNvSpPr>
          <p:nvPr/>
        </p:nvSpPr>
        <p:spPr bwMode="auto">
          <a:xfrm>
            <a:off x="6249144" y="6368321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1" name="Oval 24"/>
          <p:cNvSpPr>
            <a:spLocks noChangeArrowheads="1"/>
          </p:cNvSpPr>
          <p:nvPr/>
        </p:nvSpPr>
        <p:spPr bwMode="auto">
          <a:xfrm>
            <a:off x="7977336" y="6296313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2" name="Oval 24"/>
          <p:cNvSpPr>
            <a:spLocks noChangeArrowheads="1"/>
          </p:cNvSpPr>
          <p:nvPr/>
        </p:nvSpPr>
        <p:spPr bwMode="auto">
          <a:xfrm>
            <a:off x="2720752" y="6368316"/>
            <a:ext cx="328606" cy="36004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3" name="Oval 24"/>
          <p:cNvSpPr>
            <a:spLocks noChangeArrowheads="1"/>
          </p:cNvSpPr>
          <p:nvPr/>
        </p:nvSpPr>
        <p:spPr bwMode="auto">
          <a:xfrm>
            <a:off x="5169024" y="6368321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4" name="Oval 24"/>
          <p:cNvSpPr>
            <a:spLocks noChangeArrowheads="1"/>
          </p:cNvSpPr>
          <p:nvPr/>
        </p:nvSpPr>
        <p:spPr bwMode="auto">
          <a:xfrm>
            <a:off x="7041232" y="6368321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5" name="Oval 24"/>
          <p:cNvSpPr>
            <a:spLocks noChangeArrowheads="1"/>
          </p:cNvSpPr>
          <p:nvPr/>
        </p:nvSpPr>
        <p:spPr bwMode="auto">
          <a:xfrm>
            <a:off x="8769424" y="6296313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6" name="Oval 24"/>
          <p:cNvSpPr>
            <a:spLocks noChangeArrowheads="1"/>
          </p:cNvSpPr>
          <p:nvPr/>
        </p:nvSpPr>
        <p:spPr bwMode="auto">
          <a:xfrm>
            <a:off x="3440832" y="6368316"/>
            <a:ext cx="328606" cy="360040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3224809" y="2924947"/>
            <a:ext cx="1324161" cy="2869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5313042" y="2924947"/>
            <a:ext cx="1324161" cy="2869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3040" y="980728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Requirement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for each type </a:t>
            </a:r>
            <a:r>
              <a:rPr lang="en-US" b="1" dirty="0">
                <a:solidFill>
                  <a:srgbClr val="000000"/>
                </a:solidFill>
              </a:rPr>
              <a:t>A, B, C</a:t>
            </a:r>
          </a:p>
          <a:p>
            <a:r>
              <a:rPr lang="en-US" dirty="0">
                <a:solidFill>
                  <a:srgbClr val="000000"/>
                </a:solidFill>
              </a:rPr>
              <a:t>at least 3 processors available</a:t>
            </a:r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848544" y="3789042"/>
            <a:ext cx="360040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280592" y="3789042"/>
            <a:ext cx="360040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712640" y="3789042"/>
            <a:ext cx="360040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216697" y="3789042"/>
            <a:ext cx="360040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183" name="Line 25"/>
          <p:cNvSpPr>
            <a:spLocks noChangeShapeType="1"/>
          </p:cNvSpPr>
          <p:nvPr/>
        </p:nvSpPr>
        <p:spPr bwMode="auto">
          <a:xfrm flipV="1">
            <a:off x="4520952" y="3966553"/>
            <a:ext cx="144016" cy="3600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" name="Line 26"/>
          <p:cNvSpPr>
            <a:spLocks noChangeShapeType="1"/>
          </p:cNvSpPr>
          <p:nvPr/>
        </p:nvSpPr>
        <p:spPr bwMode="auto">
          <a:xfrm flipV="1">
            <a:off x="4160914" y="3966553"/>
            <a:ext cx="118869" cy="3600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" name="Line 27"/>
          <p:cNvSpPr>
            <a:spLocks noChangeShapeType="1"/>
          </p:cNvSpPr>
          <p:nvPr/>
        </p:nvSpPr>
        <p:spPr bwMode="auto">
          <a:xfrm flipV="1">
            <a:off x="3656858" y="4038561"/>
            <a:ext cx="153155" cy="2880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3145253" y="3894546"/>
            <a:ext cx="151565" cy="412767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endCxn id="420" idx="0"/>
          </p:cNvCxnSpPr>
          <p:nvPr/>
        </p:nvCxnSpPr>
        <p:spPr>
          <a:xfrm flipH="1">
            <a:off x="2450157" y="3966556"/>
            <a:ext cx="1782765" cy="902607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255" idx="2"/>
            <a:endCxn id="422" idx="7"/>
          </p:cNvCxnSpPr>
          <p:nvPr/>
        </p:nvCxnSpPr>
        <p:spPr>
          <a:xfrm flipH="1">
            <a:off x="1458215" y="4126275"/>
            <a:ext cx="1874606" cy="795615"/>
          </a:xfrm>
          <a:prstGeom prst="line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Line 25"/>
          <p:cNvSpPr>
            <a:spLocks noChangeShapeType="1"/>
          </p:cNvSpPr>
          <p:nvPr/>
        </p:nvSpPr>
        <p:spPr bwMode="auto">
          <a:xfrm flipH="1" flipV="1">
            <a:off x="3988317" y="3501011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6" name="Line 26"/>
          <p:cNvSpPr>
            <a:spLocks noChangeShapeType="1"/>
          </p:cNvSpPr>
          <p:nvPr/>
        </p:nvSpPr>
        <p:spPr bwMode="auto">
          <a:xfrm flipV="1">
            <a:off x="3725432" y="3501011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7" name="Line 27"/>
          <p:cNvSpPr>
            <a:spLocks noChangeShapeType="1"/>
          </p:cNvSpPr>
          <p:nvPr/>
        </p:nvSpPr>
        <p:spPr bwMode="auto">
          <a:xfrm flipV="1">
            <a:off x="3265386" y="3501011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8" name="Line 25"/>
          <p:cNvSpPr>
            <a:spLocks noChangeShapeType="1"/>
          </p:cNvSpPr>
          <p:nvPr/>
        </p:nvSpPr>
        <p:spPr bwMode="auto">
          <a:xfrm flipH="1" flipV="1">
            <a:off x="4054037" y="3501008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3" name="Line 27"/>
          <p:cNvSpPr>
            <a:spLocks noChangeShapeType="1"/>
          </p:cNvSpPr>
          <p:nvPr/>
        </p:nvSpPr>
        <p:spPr bwMode="auto">
          <a:xfrm flipH="1">
            <a:off x="1928664" y="4038564"/>
            <a:ext cx="1944216" cy="8305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4" name="Line 25"/>
          <p:cNvSpPr>
            <a:spLocks noChangeShapeType="1"/>
          </p:cNvSpPr>
          <p:nvPr/>
        </p:nvSpPr>
        <p:spPr bwMode="auto">
          <a:xfrm flipV="1">
            <a:off x="2936776" y="4110571"/>
            <a:ext cx="1728192" cy="9026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5" name="Rectangle 4"/>
          <p:cNvSpPr>
            <a:spLocks noChangeArrowheads="1"/>
          </p:cNvSpPr>
          <p:nvPr/>
        </p:nvSpPr>
        <p:spPr bwMode="auto">
          <a:xfrm>
            <a:off x="3152801" y="3822540"/>
            <a:ext cx="360040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56" name="Rectangle 4"/>
          <p:cNvSpPr>
            <a:spLocks noChangeArrowheads="1"/>
          </p:cNvSpPr>
          <p:nvPr/>
        </p:nvSpPr>
        <p:spPr bwMode="auto">
          <a:xfrm>
            <a:off x="3584849" y="3822540"/>
            <a:ext cx="360040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57" name="Rectangle 4"/>
          <p:cNvSpPr>
            <a:spLocks noChangeArrowheads="1"/>
          </p:cNvSpPr>
          <p:nvPr/>
        </p:nvSpPr>
        <p:spPr bwMode="auto">
          <a:xfrm>
            <a:off x="4016897" y="3822540"/>
            <a:ext cx="360040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58" name="Rectangle 4"/>
          <p:cNvSpPr>
            <a:spLocks noChangeArrowheads="1"/>
          </p:cNvSpPr>
          <p:nvPr/>
        </p:nvSpPr>
        <p:spPr bwMode="auto">
          <a:xfrm>
            <a:off x="4520952" y="3822540"/>
            <a:ext cx="360040" cy="30373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395" name="Oval 24"/>
          <p:cNvSpPr>
            <a:spLocks noChangeArrowheads="1"/>
          </p:cNvSpPr>
          <p:nvPr/>
        </p:nvSpPr>
        <p:spPr bwMode="auto">
          <a:xfrm>
            <a:off x="3409979" y="4293102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6" name="Oval 24"/>
          <p:cNvSpPr>
            <a:spLocks noChangeArrowheads="1"/>
          </p:cNvSpPr>
          <p:nvPr/>
        </p:nvSpPr>
        <p:spPr bwMode="auto">
          <a:xfrm>
            <a:off x="3870027" y="4293102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7" name="Oval 24"/>
          <p:cNvSpPr>
            <a:spLocks noChangeArrowheads="1"/>
          </p:cNvSpPr>
          <p:nvPr/>
        </p:nvSpPr>
        <p:spPr bwMode="auto">
          <a:xfrm>
            <a:off x="4264354" y="4293102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8" name="Oval 24"/>
          <p:cNvSpPr>
            <a:spLocks noChangeArrowheads="1"/>
          </p:cNvSpPr>
          <p:nvPr/>
        </p:nvSpPr>
        <p:spPr bwMode="auto">
          <a:xfrm>
            <a:off x="3015652" y="4293096"/>
            <a:ext cx="328606" cy="36004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992562" y="2924947"/>
            <a:ext cx="1324161" cy="28696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 animBg="1"/>
      <p:bldP spid="172" grpId="0" animBg="1"/>
      <p:bldP spid="173" grpId="0" animBg="1"/>
      <p:bldP spid="255" grpId="0" animBg="1"/>
      <p:bldP spid="256" grpId="0" animBg="1"/>
      <p:bldP spid="257" grpId="0" animBg="1"/>
      <p:bldP spid="25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0"/>
            <a:endCxn id="400" idx="2"/>
          </p:cNvCxnSpPr>
          <p:nvPr/>
        </p:nvCxnSpPr>
        <p:spPr>
          <a:xfrm flipV="1">
            <a:off x="931633" y="4613059"/>
            <a:ext cx="2333573" cy="162425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7" idx="0"/>
            <a:endCxn id="424" idx="2"/>
          </p:cNvCxnSpPr>
          <p:nvPr/>
        </p:nvCxnSpPr>
        <p:spPr>
          <a:xfrm flipV="1">
            <a:off x="931634" y="4613059"/>
            <a:ext cx="6798069" cy="162425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7" idx="0"/>
            <a:endCxn id="304" idx="2"/>
          </p:cNvCxnSpPr>
          <p:nvPr/>
        </p:nvCxnSpPr>
        <p:spPr>
          <a:xfrm flipV="1">
            <a:off x="931631" y="4613059"/>
            <a:ext cx="29317" cy="162425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59" idx="1"/>
            <a:endCxn id="292" idx="1"/>
          </p:cNvCxnSpPr>
          <p:nvPr/>
        </p:nvCxnSpPr>
        <p:spPr>
          <a:xfrm flipH="1" flipV="1">
            <a:off x="1486899" y="4602830"/>
            <a:ext cx="2052459" cy="168403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59" idx="7"/>
          </p:cNvCxnSpPr>
          <p:nvPr/>
        </p:nvCxnSpPr>
        <p:spPr>
          <a:xfrm flipV="1">
            <a:off x="3774361" y="4602834"/>
            <a:ext cx="2175677" cy="168402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60" idx="0"/>
            <a:endCxn id="389" idx="1"/>
          </p:cNvCxnSpPr>
          <p:nvPr/>
        </p:nvCxnSpPr>
        <p:spPr>
          <a:xfrm flipH="1" flipV="1">
            <a:off x="4251201" y="4602830"/>
            <a:ext cx="2130882" cy="165618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408" idx="2"/>
            <a:endCxn id="159" idx="6"/>
          </p:cNvCxnSpPr>
          <p:nvPr/>
        </p:nvCxnSpPr>
        <p:spPr>
          <a:xfrm flipH="1">
            <a:off x="3823030" y="4613059"/>
            <a:ext cx="4366456" cy="1793427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59" idx="0"/>
          </p:cNvCxnSpPr>
          <p:nvPr/>
        </p:nvCxnSpPr>
        <p:spPr>
          <a:xfrm flipV="1">
            <a:off x="3656859" y="4602834"/>
            <a:ext cx="15437" cy="1634478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60" idx="1"/>
            <a:endCxn id="293" idx="1"/>
          </p:cNvCxnSpPr>
          <p:nvPr/>
        </p:nvCxnSpPr>
        <p:spPr>
          <a:xfrm flipH="1" flipV="1">
            <a:off x="1946945" y="4602830"/>
            <a:ext cx="4317636" cy="1705734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0" idx="0"/>
          </p:cNvCxnSpPr>
          <p:nvPr/>
        </p:nvCxnSpPr>
        <p:spPr>
          <a:xfrm flipH="1" flipV="1">
            <a:off x="6348848" y="4602832"/>
            <a:ext cx="33234" cy="1656184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60" idx="0"/>
          </p:cNvCxnSpPr>
          <p:nvPr/>
        </p:nvCxnSpPr>
        <p:spPr>
          <a:xfrm flipV="1">
            <a:off x="6382085" y="4602832"/>
            <a:ext cx="2226709" cy="1656184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61" idx="1"/>
            <a:endCxn id="295" idx="1"/>
          </p:cNvCxnSpPr>
          <p:nvPr/>
        </p:nvCxnSpPr>
        <p:spPr>
          <a:xfrm flipH="1" flipV="1">
            <a:off x="2406993" y="4602830"/>
            <a:ext cx="6516345" cy="168403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61" idx="1"/>
            <a:endCxn id="367" idx="1"/>
          </p:cNvCxnSpPr>
          <p:nvPr/>
        </p:nvCxnSpPr>
        <p:spPr>
          <a:xfrm flipH="1" flipV="1">
            <a:off x="6943497" y="4602830"/>
            <a:ext cx="1979841" cy="168403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61" idx="0"/>
          </p:cNvCxnSpPr>
          <p:nvPr/>
        </p:nvCxnSpPr>
        <p:spPr>
          <a:xfrm flipH="1" flipV="1">
            <a:off x="9036923" y="4581135"/>
            <a:ext cx="3918" cy="1656183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7" idx="0"/>
            <a:endCxn id="376" idx="2"/>
          </p:cNvCxnSpPr>
          <p:nvPr/>
        </p:nvCxnSpPr>
        <p:spPr>
          <a:xfrm flipV="1">
            <a:off x="931631" y="4613059"/>
            <a:ext cx="4565821" cy="1624259"/>
          </a:xfrm>
          <a:prstGeom prst="line">
            <a:avLst/>
          </a:prstGeom>
          <a:ln w="1905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27258" y="153939"/>
            <a:ext cx="6246222" cy="538763"/>
          </a:xfrm>
          <a:ln/>
        </p:spPr>
        <p:txBody>
          <a:bodyPr/>
          <a:lstStyle/>
          <a:p>
            <a:r>
              <a:rPr lang="nl-NL" sz="2800" dirty="0" err="1">
                <a:solidFill>
                  <a:schemeClr val="tx1"/>
                </a:solidFill>
              </a:rPr>
              <a:t>Fault</a:t>
            </a:r>
            <a:r>
              <a:rPr lang="nl-NL" sz="2800" dirty="0">
                <a:solidFill>
                  <a:schemeClr val="tx1"/>
                </a:solidFill>
              </a:rPr>
              <a:t> tolerant parallel processors (FTPP)</a:t>
            </a:r>
            <a:endParaRPr lang="nl-NL" sz="2800" dirty="0"/>
          </a:p>
        </p:txBody>
      </p:sp>
      <p:sp>
        <p:nvSpPr>
          <p:cNvPr id="150636" name="Rectangle 108"/>
          <p:cNvSpPr>
            <a:spLocks noChangeArrowheads="1"/>
          </p:cNvSpPr>
          <p:nvPr/>
        </p:nvSpPr>
        <p:spPr bwMode="auto">
          <a:xfrm>
            <a:off x="4389720" y="2154566"/>
            <a:ext cx="1715409" cy="3072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System Failure</a:t>
            </a:r>
            <a:endParaRPr lang="nl-NL" sz="1600">
              <a:solidFill>
                <a:srgbClr val="000000"/>
              </a:solidFill>
            </a:endParaRPr>
          </a:p>
        </p:txBody>
      </p:sp>
      <p:sp>
        <p:nvSpPr>
          <p:cNvPr id="282" name="Line 25"/>
          <p:cNvSpPr>
            <a:spLocks noChangeShapeType="1"/>
          </p:cNvSpPr>
          <p:nvPr/>
        </p:nvSpPr>
        <p:spPr bwMode="auto">
          <a:xfrm flipH="1" flipV="1">
            <a:off x="1684061" y="3810742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3" name="Line 26"/>
          <p:cNvSpPr>
            <a:spLocks noChangeShapeType="1"/>
          </p:cNvSpPr>
          <p:nvPr/>
        </p:nvSpPr>
        <p:spPr bwMode="auto">
          <a:xfrm flipV="1">
            <a:off x="1421177" y="3810742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4" name="Line 27"/>
          <p:cNvSpPr>
            <a:spLocks noChangeShapeType="1"/>
          </p:cNvSpPr>
          <p:nvPr/>
        </p:nvSpPr>
        <p:spPr bwMode="auto">
          <a:xfrm flipV="1">
            <a:off x="961130" y="3810742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5" name="Line 25"/>
          <p:cNvSpPr>
            <a:spLocks noChangeShapeType="1"/>
          </p:cNvSpPr>
          <p:nvPr/>
        </p:nvSpPr>
        <p:spPr bwMode="auto">
          <a:xfrm flipH="1" flipV="1">
            <a:off x="1749781" y="3810739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" name="Rectangle 4"/>
          <p:cNvSpPr>
            <a:spLocks noChangeArrowheads="1"/>
          </p:cNvSpPr>
          <p:nvPr/>
        </p:nvSpPr>
        <p:spPr bwMode="auto">
          <a:xfrm>
            <a:off x="1010674" y="3188436"/>
            <a:ext cx="1324161" cy="2869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1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87" name="AutoShape 5"/>
          <p:cNvSpPr>
            <a:spLocks noChangeArrowheads="1"/>
          </p:cNvSpPr>
          <p:nvPr/>
        </p:nvSpPr>
        <p:spPr bwMode="auto">
          <a:xfrm rot="16200000">
            <a:off x="1495219" y="3507163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288" name="Freeform 107"/>
          <p:cNvSpPr>
            <a:spLocks/>
          </p:cNvSpPr>
          <p:nvPr/>
        </p:nvSpPr>
        <p:spPr bwMode="auto">
          <a:xfrm>
            <a:off x="1224013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289" name="Freeform 107"/>
          <p:cNvSpPr>
            <a:spLocks/>
          </p:cNvSpPr>
          <p:nvPr/>
        </p:nvSpPr>
        <p:spPr bwMode="auto">
          <a:xfrm>
            <a:off x="2144107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1684059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291" name="Line 27"/>
          <p:cNvSpPr>
            <a:spLocks noChangeShapeType="1"/>
          </p:cNvSpPr>
          <p:nvPr/>
        </p:nvSpPr>
        <p:spPr bwMode="auto">
          <a:xfrm flipV="1">
            <a:off x="1092569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2" name="Line 27"/>
          <p:cNvSpPr>
            <a:spLocks noChangeShapeType="1"/>
          </p:cNvSpPr>
          <p:nvPr/>
        </p:nvSpPr>
        <p:spPr bwMode="auto">
          <a:xfrm flipV="1">
            <a:off x="1486895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" name="Line 27"/>
          <p:cNvSpPr>
            <a:spLocks noChangeShapeType="1"/>
          </p:cNvSpPr>
          <p:nvPr/>
        </p:nvSpPr>
        <p:spPr bwMode="auto">
          <a:xfrm flipV="1">
            <a:off x="1946944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5" name="Line 27"/>
          <p:cNvSpPr>
            <a:spLocks noChangeShapeType="1"/>
          </p:cNvSpPr>
          <p:nvPr/>
        </p:nvSpPr>
        <p:spPr bwMode="auto">
          <a:xfrm flipV="1">
            <a:off x="2406991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9" name="Oval 24"/>
          <p:cNvSpPr>
            <a:spLocks noChangeArrowheads="1"/>
          </p:cNvSpPr>
          <p:nvPr/>
        </p:nvSpPr>
        <p:spPr bwMode="auto">
          <a:xfrm>
            <a:off x="1393755" y="4962877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0" name="Oval 24"/>
          <p:cNvSpPr>
            <a:spLocks noChangeArrowheads="1"/>
          </p:cNvSpPr>
          <p:nvPr/>
        </p:nvSpPr>
        <p:spPr bwMode="auto">
          <a:xfrm>
            <a:off x="1853803" y="4962877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1" name="Oval 24"/>
          <p:cNvSpPr>
            <a:spLocks noChangeArrowheads="1"/>
          </p:cNvSpPr>
          <p:nvPr/>
        </p:nvSpPr>
        <p:spPr bwMode="auto">
          <a:xfrm>
            <a:off x="2248130" y="4962877"/>
            <a:ext cx="328606" cy="3589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2" name="Oval 24"/>
          <p:cNvSpPr>
            <a:spLocks noChangeArrowheads="1"/>
          </p:cNvSpPr>
          <p:nvPr/>
        </p:nvSpPr>
        <p:spPr bwMode="auto">
          <a:xfrm>
            <a:off x="999428" y="4962871"/>
            <a:ext cx="328606" cy="360040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4" name="Freeform 107"/>
          <p:cNvSpPr>
            <a:spLocks/>
          </p:cNvSpPr>
          <p:nvPr/>
        </p:nvSpPr>
        <p:spPr bwMode="auto">
          <a:xfrm>
            <a:off x="764226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54" name="Line 25"/>
          <p:cNvSpPr>
            <a:spLocks noChangeShapeType="1"/>
          </p:cNvSpPr>
          <p:nvPr/>
        </p:nvSpPr>
        <p:spPr bwMode="auto">
          <a:xfrm flipH="1" flipV="1">
            <a:off x="6220565" y="3810742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5" name="Line 26"/>
          <p:cNvSpPr>
            <a:spLocks noChangeShapeType="1"/>
          </p:cNvSpPr>
          <p:nvPr/>
        </p:nvSpPr>
        <p:spPr bwMode="auto">
          <a:xfrm flipV="1">
            <a:off x="5957681" y="3810742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6" name="Line 27"/>
          <p:cNvSpPr>
            <a:spLocks noChangeShapeType="1"/>
          </p:cNvSpPr>
          <p:nvPr/>
        </p:nvSpPr>
        <p:spPr bwMode="auto">
          <a:xfrm flipV="1">
            <a:off x="5497634" y="3810742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7" name="Line 25"/>
          <p:cNvSpPr>
            <a:spLocks noChangeShapeType="1"/>
          </p:cNvSpPr>
          <p:nvPr/>
        </p:nvSpPr>
        <p:spPr bwMode="auto">
          <a:xfrm flipH="1" flipV="1">
            <a:off x="6286285" y="3810739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" name="Rectangle 4"/>
          <p:cNvSpPr>
            <a:spLocks noChangeArrowheads="1"/>
          </p:cNvSpPr>
          <p:nvPr/>
        </p:nvSpPr>
        <p:spPr bwMode="auto">
          <a:xfrm>
            <a:off x="5547178" y="3188436"/>
            <a:ext cx="1324161" cy="2869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3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359" name="AutoShape 5"/>
          <p:cNvSpPr>
            <a:spLocks noChangeArrowheads="1"/>
          </p:cNvSpPr>
          <p:nvPr/>
        </p:nvSpPr>
        <p:spPr bwMode="auto">
          <a:xfrm rot="16200000">
            <a:off x="6031723" y="3507163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360" name="Freeform 107"/>
          <p:cNvSpPr>
            <a:spLocks/>
          </p:cNvSpPr>
          <p:nvPr/>
        </p:nvSpPr>
        <p:spPr bwMode="auto">
          <a:xfrm>
            <a:off x="5760517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61" name="Freeform 107"/>
          <p:cNvSpPr>
            <a:spLocks/>
          </p:cNvSpPr>
          <p:nvPr/>
        </p:nvSpPr>
        <p:spPr bwMode="auto">
          <a:xfrm>
            <a:off x="6680611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62" name="Freeform 107"/>
          <p:cNvSpPr>
            <a:spLocks/>
          </p:cNvSpPr>
          <p:nvPr/>
        </p:nvSpPr>
        <p:spPr bwMode="auto">
          <a:xfrm>
            <a:off x="6220563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63" name="Line 27"/>
          <p:cNvSpPr>
            <a:spLocks noChangeShapeType="1"/>
          </p:cNvSpPr>
          <p:nvPr/>
        </p:nvSpPr>
        <p:spPr bwMode="auto">
          <a:xfrm flipV="1">
            <a:off x="5629073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" name="Line 27"/>
          <p:cNvSpPr>
            <a:spLocks noChangeShapeType="1"/>
          </p:cNvSpPr>
          <p:nvPr/>
        </p:nvSpPr>
        <p:spPr bwMode="auto">
          <a:xfrm flipV="1">
            <a:off x="6023399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5" name="Line 27"/>
          <p:cNvSpPr>
            <a:spLocks noChangeShapeType="1"/>
          </p:cNvSpPr>
          <p:nvPr/>
        </p:nvSpPr>
        <p:spPr bwMode="auto">
          <a:xfrm flipV="1">
            <a:off x="6483448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" name="Line 27"/>
          <p:cNvSpPr>
            <a:spLocks noChangeShapeType="1"/>
          </p:cNvSpPr>
          <p:nvPr/>
        </p:nvSpPr>
        <p:spPr bwMode="auto">
          <a:xfrm flipV="1">
            <a:off x="6943495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1" name="Oval 24"/>
          <p:cNvSpPr>
            <a:spLocks noChangeArrowheads="1"/>
          </p:cNvSpPr>
          <p:nvPr/>
        </p:nvSpPr>
        <p:spPr bwMode="auto">
          <a:xfrm>
            <a:off x="5930259" y="4962877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2" name="Oval 24"/>
          <p:cNvSpPr>
            <a:spLocks noChangeArrowheads="1"/>
          </p:cNvSpPr>
          <p:nvPr/>
        </p:nvSpPr>
        <p:spPr bwMode="auto">
          <a:xfrm>
            <a:off x="6390307" y="4962877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3" name="Oval 24"/>
          <p:cNvSpPr>
            <a:spLocks noChangeArrowheads="1"/>
          </p:cNvSpPr>
          <p:nvPr/>
        </p:nvSpPr>
        <p:spPr bwMode="auto">
          <a:xfrm>
            <a:off x="6784634" y="4962877"/>
            <a:ext cx="328606" cy="3589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4" name="Oval 24"/>
          <p:cNvSpPr>
            <a:spLocks noChangeArrowheads="1"/>
          </p:cNvSpPr>
          <p:nvPr/>
        </p:nvSpPr>
        <p:spPr bwMode="auto">
          <a:xfrm>
            <a:off x="5535932" y="4962871"/>
            <a:ext cx="328606" cy="3600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6" name="Freeform 107"/>
          <p:cNvSpPr>
            <a:spLocks/>
          </p:cNvSpPr>
          <p:nvPr/>
        </p:nvSpPr>
        <p:spPr bwMode="auto">
          <a:xfrm>
            <a:off x="5300730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78" name="Line 25"/>
          <p:cNvSpPr>
            <a:spLocks noChangeShapeType="1"/>
          </p:cNvSpPr>
          <p:nvPr/>
        </p:nvSpPr>
        <p:spPr bwMode="auto">
          <a:xfrm flipH="1" flipV="1">
            <a:off x="3988315" y="3810742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" name="Line 26"/>
          <p:cNvSpPr>
            <a:spLocks noChangeShapeType="1"/>
          </p:cNvSpPr>
          <p:nvPr/>
        </p:nvSpPr>
        <p:spPr bwMode="auto">
          <a:xfrm flipV="1">
            <a:off x="3725431" y="3810742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0" name="Line 27"/>
          <p:cNvSpPr>
            <a:spLocks noChangeShapeType="1"/>
          </p:cNvSpPr>
          <p:nvPr/>
        </p:nvSpPr>
        <p:spPr bwMode="auto">
          <a:xfrm flipV="1">
            <a:off x="3265386" y="3810742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1" name="Line 25"/>
          <p:cNvSpPr>
            <a:spLocks noChangeShapeType="1"/>
          </p:cNvSpPr>
          <p:nvPr/>
        </p:nvSpPr>
        <p:spPr bwMode="auto">
          <a:xfrm flipH="1" flipV="1">
            <a:off x="4054036" y="3810739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2" name="Rectangle 4"/>
          <p:cNvSpPr>
            <a:spLocks noChangeArrowheads="1"/>
          </p:cNvSpPr>
          <p:nvPr/>
        </p:nvSpPr>
        <p:spPr bwMode="auto">
          <a:xfrm>
            <a:off x="3314932" y="3188436"/>
            <a:ext cx="1324161" cy="2869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2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383" name="AutoShape 5"/>
          <p:cNvSpPr>
            <a:spLocks noChangeArrowheads="1"/>
          </p:cNvSpPr>
          <p:nvPr/>
        </p:nvSpPr>
        <p:spPr bwMode="auto">
          <a:xfrm rot="16200000">
            <a:off x="3799475" y="3507163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384" name="Freeform 107"/>
          <p:cNvSpPr>
            <a:spLocks/>
          </p:cNvSpPr>
          <p:nvPr/>
        </p:nvSpPr>
        <p:spPr bwMode="auto">
          <a:xfrm>
            <a:off x="3528266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85" name="Freeform 107"/>
          <p:cNvSpPr>
            <a:spLocks/>
          </p:cNvSpPr>
          <p:nvPr/>
        </p:nvSpPr>
        <p:spPr bwMode="auto">
          <a:xfrm>
            <a:off x="4448365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86" name="Freeform 107"/>
          <p:cNvSpPr>
            <a:spLocks/>
          </p:cNvSpPr>
          <p:nvPr/>
        </p:nvSpPr>
        <p:spPr bwMode="auto">
          <a:xfrm>
            <a:off x="3988315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87" name="Line 27"/>
          <p:cNvSpPr>
            <a:spLocks noChangeShapeType="1"/>
          </p:cNvSpPr>
          <p:nvPr/>
        </p:nvSpPr>
        <p:spPr bwMode="auto">
          <a:xfrm flipV="1">
            <a:off x="3396824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8" name="Line 27"/>
          <p:cNvSpPr>
            <a:spLocks noChangeShapeType="1"/>
          </p:cNvSpPr>
          <p:nvPr/>
        </p:nvSpPr>
        <p:spPr bwMode="auto">
          <a:xfrm flipV="1">
            <a:off x="3791151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" name="Line 27"/>
          <p:cNvSpPr>
            <a:spLocks noChangeShapeType="1"/>
          </p:cNvSpPr>
          <p:nvPr/>
        </p:nvSpPr>
        <p:spPr bwMode="auto">
          <a:xfrm flipV="1">
            <a:off x="4251199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1" name="Line 27"/>
          <p:cNvSpPr>
            <a:spLocks noChangeShapeType="1"/>
          </p:cNvSpPr>
          <p:nvPr/>
        </p:nvSpPr>
        <p:spPr bwMode="auto">
          <a:xfrm flipV="1">
            <a:off x="4711247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5" name="Oval 24"/>
          <p:cNvSpPr>
            <a:spLocks noChangeArrowheads="1"/>
          </p:cNvSpPr>
          <p:nvPr/>
        </p:nvSpPr>
        <p:spPr bwMode="auto">
          <a:xfrm>
            <a:off x="3698011" y="4962877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6" name="Oval 24"/>
          <p:cNvSpPr>
            <a:spLocks noChangeArrowheads="1"/>
          </p:cNvSpPr>
          <p:nvPr/>
        </p:nvSpPr>
        <p:spPr bwMode="auto">
          <a:xfrm>
            <a:off x="4158059" y="4962877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7" name="Oval 24"/>
          <p:cNvSpPr>
            <a:spLocks noChangeArrowheads="1"/>
          </p:cNvSpPr>
          <p:nvPr/>
        </p:nvSpPr>
        <p:spPr bwMode="auto">
          <a:xfrm>
            <a:off x="4552386" y="4962877"/>
            <a:ext cx="328606" cy="3589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8" name="Oval 24"/>
          <p:cNvSpPr>
            <a:spLocks noChangeArrowheads="1"/>
          </p:cNvSpPr>
          <p:nvPr/>
        </p:nvSpPr>
        <p:spPr bwMode="auto">
          <a:xfrm>
            <a:off x="3303684" y="4962871"/>
            <a:ext cx="328606" cy="36004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00" name="Freeform 107"/>
          <p:cNvSpPr>
            <a:spLocks/>
          </p:cNvSpPr>
          <p:nvPr/>
        </p:nvSpPr>
        <p:spPr bwMode="auto">
          <a:xfrm>
            <a:off x="3068484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402" name="Line 25"/>
          <p:cNvSpPr>
            <a:spLocks noChangeShapeType="1"/>
          </p:cNvSpPr>
          <p:nvPr/>
        </p:nvSpPr>
        <p:spPr bwMode="auto">
          <a:xfrm flipH="1" flipV="1">
            <a:off x="8452814" y="3810742"/>
            <a:ext cx="143297" cy="43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3" name="Line 26"/>
          <p:cNvSpPr>
            <a:spLocks noChangeShapeType="1"/>
          </p:cNvSpPr>
          <p:nvPr/>
        </p:nvSpPr>
        <p:spPr bwMode="auto">
          <a:xfrm flipV="1">
            <a:off x="8189927" y="3810742"/>
            <a:ext cx="262885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4" name="Line 27"/>
          <p:cNvSpPr>
            <a:spLocks noChangeShapeType="1"/>
          </p:cNvSpPr>
          <p:nvPr/>
        </p:nvSpPr>
        <p:spPr bwMode="auto">
          <a:xfrm flipV="1">
            <a:off x="7729882" y="3810742"/>
            <a:ext cx="657211" cy="4320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5" name="Line 25"/>
          <p:cNvSpPr>
            <a:spLocks noChangeShapeType="1"/>
          </p:cNvSpPr>
          <p:nvPr/>
        </p:nvSpPr>
        <p:spPr bwMode="auto">
          <a:xfrm flipH="1" flipV="1">
            <a:off x="8518535" y="3810739"/>
            <a:ext cx="591490" cy="504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6" name="Rectangle 4"/>
          <p:cNvSpPr>
            <a:spLocks noChangeArrowheads="1"/>
          </p:cNvSpPr>
          <p:nvPr/>
        </p:nvSpPr>
        <p:spPr bwMode="auto">
          <a:xfrm>
            <a:off x="7779429" y="3188436"/>
            <a:ext cx="1324161" cy="2869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Group 4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Failure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407" name="AutoShape 5"/>
          <p:cNvSpPr>
            <a:spLocks noChangeArrowheads="1"/>
          </p:cNvSpPr>
          <p:nvPr/>
        </p:nvSpPr>
        <p:spPr bwMode="auto">
          <a:xfrm rot="16200000">
            <a:off x="8263971" y="3507163"/>
            <a:ext cx="376305" cy="330377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2/4</a:t>
            </a:r>
          </a:p>
        </p:txBody>
      </p:sp>
      <p:sp>
        <p:nvSpPr>
          <p:cNvPr id="408" name="Freeform 107"/>
          <p:cNvSpPr>
            <a:spLocks/>
          </p:cNvSpPr>
          <p:nvPr/>
        </p:nvSpPr>
        <p:spPr bwMode="auto">
          <a:xfrm>
            <a:off x="7992763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409" name="Freeform 107"/>
          <p:cNvSpPr>
            <a:spLocks/>
          </p:cNvSpPr>
          <p:nvPr/>
        </p:nvSpPr>
        <p:spPr bwMode="auto">
          <a:xfrm>
            <a:off x="8912859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410" name="Freeform 107"/>
          <p:cNvSpPr>
            <a:spLocks/>
          </p:cNvSpPr>
          <p:nvPr/>
        </p:nvSpPr>
        <p:spPr bwMode="auto">
          <a:xfrm>
            <a:off x="8452814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411" name="Line 27"/>
          <p:cNvSpPr>
            <a:spLocks noChangeShapeType="1"/>
          </p:cNvSpPr>
          <p:nvPr/>
        </p:nvSpPr>
        <p:spPr bwMode="auto">
          <a:xfrm flipV="1">
            <a:off x="7861321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2" name="Line 27"/>
          <p:cNvSpPr>
            <a:spLocks noChangeShapeType="1"/>
          </p:cNvSpPr>
          <p:nvPr/>
        </p:nvSpPr>
        <p:spPr bwMode="auto">
          <a:xfrm flipV="1">
            <a:off x="8255647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3" name="Line 27"/>
          <p:cNvSpPr>
            <a:spLocks noChangeShapeType="1"/>
          </p:cNvSpPr>
          <p:nvPr/>
        </p:nvSpPr>
        <p:spPr bwMode="auto">
          <a:xfrm flipV="1">
            <a:off x="8715696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5" name="Line 27"/>
          <p:cNvSpPr>
            <a:spLocks noChangeShapeType="1"/>
          </p:cNvSpPr>
          <p:nvPr/>
        </p:nvSpPr>
        <p:spPr bwMode="auto">
          <a:xfrm flipV="1">
            <a:off x="9175744" y="4602830"/>
            <a:ext cx="0" cy="576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" name="Oval 24"/>
          <p:cNvSpPr>
            <a:spLocks noChangeArrowheads="1"/>
          </p:cNvSpPr>
          <p:nvPr/>
        </p:nvSpPr>
        <p:spPr bwMode="auto">
          <a:xfrm>
            <a:off x="8162507" y="4962877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0" name="Oval 24"/>
          <p:cNvSpPr>
            <a:spLocks noChangeArrowheads="1"/>
          </p:cNvSpPr>
          <p:nvPr/>
        </p:nvSpPr>
        <p:spPr bwMode="auto">
          <a:xfrm>
            <a:off x="8622556" y="4962877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1" name="Oval 24"/>
          <p:cNvSpPr>
            <a:spLocks noChangeArrowheads="1"/>
          </p:cNvSpPr>
          <p:nvPr/>
        </p:nvSpPr>
        <p:spPr bwMode="auto">
          <a:xfrm>
            <a:off x="9016882" y="4962877"/>
            <a:ext cx="328606" cy="358975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2" name="Oval 24"/>
          <p:cNvSpPr>
            <a:spLocks noChangeArrowheads="1"/>
          </p:cNvSpPr>
          <p:nvPr/>
        </p:nvSpPr>
        <p:spPr bwMode="auto">
          <a:xfrm>
            <a:off x="7768181" y="4962871"/>
            <a:ext cx="328606" cy="360040"/>
          </a:xfrm>
          <a:prstGeom prst="ellipse">
            <a:avLst/>
          </a:prstGeom>
          <a:solidFill>
            <a:srgbClr val="0100FE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</a:t>
            </a:r>
            <a:r>
              <a:rPr lang="en-US" sz="1600" b="1" baseline="-25000" dirty="0">
                <a:solidFill>
                  <a:srgbClr val="000000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4" name="Freeform 107"/>
          <p:cNvSpPr>
            <a:spLocks/>
          </p:cNvSpPr>
          <p:nvPr/>
        </p:nvSpPr>
        <p:spPr bwMode="auto">
          <a:xfrm>
            <a:off x="7532978" y="4242796"/>
            <a:ext cx="394064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93600" rIns="0" bIns="0" anchor="t" anchorCtr="1"/>
          <a:lstStyle/>
          <a:p>
            <a:r>
              <a:rPr lang="en-US" sz="1600" dirty="0">
                <a:solidFill>
                  <a:srgbClr val="000000"/>
                </a:solidFill>
              </a:rPr>
              <a:t>OR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40635" y="3018656"/>
            <a:ext cx="684076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 flipH="1">
            <a:off x="6281269" y="3018656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6" name="Group 455"/>
          <p:cNvGrpSpPr/>
          <p:nvPr/>
        </p:nvGrpSpPr>
        <p:grpSpPr>
          <a:xfrm>
            <a:off x="632522" y="260648"/>
            <a:ext cx="2448272" cy="2448272"/>
            <a:chOff x="2780184" y="1205136"/>
            <a:chExt cx="3096344" cy="3096344"/>
          </a:xfrm>
        </p:grpSpPr>
        <p:sp>
          <p:nvSpPr>
            <p:cNvPr id="457" name="Rectangle 196"/>
            <p:cNvSpPr>
              <a:spLocks noChangeArrowheads="1"/>
            </p:cNvSpPr>
            <p:nvPr/>
          </p:nvSpPr>
          <p:spPr bwMode="auto">
            <a:xfrm>
              <a:off x="3609020" y="1702501"/>
              <a:ext cx="1437307" cy="22186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NE1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58" name="Rectangle 197"/>
            <p:cNvSpPr>
              <a:spLocks noChangeArrowheads="1"/>
            </p:cNvSpPr>
            <p:nvPr/>
          </p:nvSpPr>
          <p:spPr bwMode="auto">
            <a:xfrm>
              <a:off x="3609020" y="3582250"/>
              <a:ext cx="1437307" cy="22064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NE3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59" name="Rectangle 198"/>
            <p:cNvSpPr>
              <a:spLocks noChangeArrowheads="1"/>
            </p:cNvSpPr>
            <p:nvPr/>
          </p:nvSpPr>
          <p:spPr bwMode="auto">
            <a:xfrm rot="5400000">
              <a:off x="2669136" y="2642371"/>
              <a:ext cx="1437240" cy="22065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 dirty="0">
                  <a:solidFill>
                    <a:srgbClr val="FFFFFF"/>
                  </a:solidFill>
                </a:rPr>
                <a:t>2</a:t>
              </a:r>
              <a:endParaRPr lang="nl-NL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60" name="Rectangle 199"/>
            <p:cNvSpPr>
              <a:spLocks noChangeArrowheads="1"/>
            </p:cNvSpPr>
            <p:nvPr/>
          </p:nvSpPr>
          <p:spPr bwMode="auto">
            <a:xfrm rot="5400000">
              <a:off x="4548972" y="2642371"/>
              <a:ext cx="1437240" cy="22065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4</a:t>
              </a:r>
              <a:endParaRPr lang="nl-NL" sz="1400" b="1">
                <a:solidFill>
                  <a:srgbClr val="FFFFFF"/>
                </a:solidFill>
              </a:endParaRPr>
            </a:p>
          </p:txBody>
        </p:sp>
        <p:sp>
          <p:nvSpPr>
            <p:cNvPr id="461" name="Line 200"/>
            <p:cNvSpPr>
              <a:spLocks noChangeShapeType="1"/>
            </p:cNvSpPr>
            <p:nvPr/>
          </p:nvSpPr>
          <p:spPr bwMode="auto">
            <a:xfrm>
              <a:off x="3111632" y="2141240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2" name="Line 201"/>
            <p:cNvSpPr>
              <a:spLocks noChangeShapeType="1"/>
            </p:cNvSpPr>
            <p:nvPr/>
          </p:nvSpPr>
          <p:spPr bwMode="auto">
            <a:xfrm>
              <a:off x="3111632" y="2531444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3" name="Line 202"/>
            <p:cNvSpPr>
              <a:spLocks noChangeShapeType="1"/>
            </p:cNvSpPr>
            <p:nvPr/>
          </p:nvSpPr>
          <p:spPr bwMode="auto">
            <a:xfrm>
              <a:off x="3111632" y="2973953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4" name="Line 203"/>
            <p:cNvSpPr>
              <a:spLocks noChangeShapeType="1"/>
            </p:cNvSpPr>
            <p:nvPr/>
          </p:nvSpPr>
          <p:spPr bwMode="auto">
            <a:xfrm>
              <a:off x="3111632" y="3365376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5" name="Line 204"/>
            <p:cNvSpPr>
              <a:spLocks noChangeShapeType="1"/>
            </p:cNvSpPr>
            <p:nvPr/>
          </p:nvSpPr>
          <p:spPr bwMode="auto">
            <a:xfrm>
              <a:off x="5377920" y="2088935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6" name="Line 205"/>
            <p:cNvSpPr>
              <a:spLocks noChangeShapeType="1"/>
            </p:cNvSpPr>
            <p:nvPr/>
          </p:nvSpPr>
          <p:spPr bwMode="auto">
            <a:xfrm>
              <a:off x="5377920" y="2531444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7" name="Line 206"/>
            <p:cNvSpPr>
              <a:spLocks noChangeShapeType="1"/>
            </p:cNvSpPr>
            <p:nvPr/>
          </p:nvSpPr>
          <p:spPr bwMode="auto">
            <a:xfrm>
              <a:off x="5377920" y="2973953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8" name="Line 207"/>
            <p:cNvSpPr>
              <a:spLocks noChangeShapeType="1"/>
            </p:cNvSpPr>
            <p:nvPr/>
          </p:nvSpPr>
          <p:spPr bwMode="auto">
            <a:xfrm>
              <a:off x="5377920" y="3416462"/>
              <a:ext cx="165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9" name="Line 212"/>
            <p:cNvSpPr>
              <a:spLocks noChangeShapeType="1"/>
            </p:cNvSpPr>
            <p:nvPr/>
          </p:nvSpPr>
          <p:spPr bwMode="auto">
            <a:xfrm>
              <a:off x="366387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0" name="Line 213"/>
            <p:cNvSpPr>
              <a:spLocks noChangeShapeType="1"/>
            </p:cNvSpPr>
            <p:nvPr/>
          </p:nvSpPr>
          <p:spPr bwMode="auto">
            <a:xfrm>
              <a:off x="410640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" name="Line 214"/>
            <p:cNvSpPr>
              <a:spLocks noChangeShapeType="1"/>
            </p:cNvSpPr>
            <p:nvPr/>
          </p:nvSpPr>
          <p:spPr bwMode="auto">
            <a:xfrm>
              <a:off x="454893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2" name="Line 215"/>
            <p:cNvSpPr>
              <a:spLocks noChangeShapeType="1"/>
            </p:cNvSpPr>
            <p:nvPr/>
          </p:nvSpPr>
          <p:spPr bwMode="auto">
            <a:xfrm>
              <a:off x="4991469" y="1536713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3" name="Line 216"/>
            <p:cNvSpPr>
              <a:spLocks noChangeShapeType="1"/>
            </p:cNvSpPr>
            <p:nvPr/>
          </p:nvSpPr>
          <p:spPr bwMode="auto">
            <a:xfrm>
              <a:off x="3498083" y="2753308"/>
              <a:ext cx="1659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4" name="Line 217"/>
            <p:cNvSpPr>
              <a:spLocks noChangeShapeType="1"/>
            </p:cNvSpPr>
            <p:nvPr/>
          </p:nvSpPr>
          <p:spPr bwMode="auto">
            <a:xfrm>
              <a:off x="4328284" y="1923146"/>
              <a:ext cx="0" cy="1659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5" name="Line 218"/>
            <p:cNvSpPr>
              <a:spLocks noChangeShapeType="1"/>
            </p:cNvSpPr>
            <p:nvPr/>
          </p:nvSpPr>
          <p:spPr bwMode="auto">
            <a:xfrm flipV="1">
              <a:off x="3498083" y="1923146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6" name="Line 219"/>
            <p:cNvSpPr>
              <a:spLocks noChangeShapeType="1"/>
            </p:cNvSpPr>
            <p:nvPr/>
          </p:nvSpPr>
          <p:spPr bwMode="auto">
            <a:xfrm flipV="1">
              <a:off x="4825672" y="3250673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7" name="Line 220"/>
            <p:cNvSpPr>
              <a:spLocks noChangeShapeType="1"/>
            </p:cNvSpPr>
            <p:nvPr/>
          </p:nvSpPr>
          <p:spPr bwMode="auto">
            <a:xfrm flipH="1" flipV="1">
              <a:off x="3498083" y="3250673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8" name="Line 221"/>
            <p:cNvSpPr>
              <a:spLocks noChangeShapeType="1"/>
            </p:cNvSpPr>
            <p:nvPr/>
          </p:nvSpPr>
          <p:spPr bwMode="auto">
            <a:xfrm flipH="1" flipV="1">
              <a:off x="4825672" y="1923146"/>
              <a:ext cx="331593" cy="331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5516488" y="1925216"/>
              <a:ext cx="360040" cy="360040"/>
            </a:xfrm>
            <a:prstGeom prst="ellips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0" name="Oval 479"/>
            <p:cNvSpPr/>
            <p:nvPr/>
          </p:nvSpPr>
          <p:spPr>
            <a:xfrm>
              <a:off x="5516488" y="2357264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1" name="Oval 480"/>
            <p:cNvSpPr/>
            <p:nvPr/>
          </p:nvSpPr>
          <p:spPr>
            <a:xfrm>
              <a:off x="5516488" y="2789312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82" name="Oval 481"/>
            <p:cNvSpPr/>
            <p:nvPr/>
          </p:nvSpPr>
          <p:spPr>
            <a:xfrm>
              <a:off x="5516488" y="322136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  <p:sp>
          <p:nvSpPr>
            <p:cNvPr id="483" name="Oval 482"/>
            <p:cNvSpPr/>
            <p:nvPr/>
          </p:nvSpPr>
          <p:spPr>
            <a:xfrm>
              <a:off x="2780184" y="1925216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4" name="Oval 483"/>
            <p:cNvSpPr/>
            <p:nvPr/>
          </p:nvSpPr>
          <p:spPr>
            <a:xfrm>
              <a:off x="2780184" y="2357264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5" name="Oval 484"/>
            <p:cNvSpPr/>
            <p:nvPr/>
          </p:nvSpPr>
          <p:spPr>
            <a:xfrm>
              <a:off x="2780184" y="2789312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86" name="Oval 485"/>
            <p:cNvSpPr/>
            <p:nvPr/>
          </p:nvSpPr>
          <p:spPr>
            <a:xfrm>
              <a:off x="2780184" y="322136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  <p:sp>
          <p:nvSpPr>
            <p:cNvPr id="487" name="Oval 486"/>
            <p:cNvSpPr/>
            <p:nvPr/>
          </p:nvSpPr>
          <p:spPr>
            <a:xfrm>
              <a:off x="3500264" y="1205136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88" name="Oval 487"/>
            <p:cNvSpPr/>
            <p:nvPr/>
          </p:nvSpPr>
          <p:spPr>
            <a:xfrm>
              <a:off x="3932312" y="1205136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89" name="Oval 488"/>
            <p:cNvSpPr/>
            <p:nvPr/>
          </p:nvSpPr>
          <p:spPr>
            <a:xfrm>
              <a:off x="4364360" y="1205136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90" name="Oval 489"/>
            <p:cNvSpPr/>
            <p:nvPr/>
          </p:nvSpPr>
          <p:spPr>
            <a:xfrm>
              <a:off x="4796408" y="1205136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  <p:sp>
          <p:nvSpPr>
            <p:cNvPr id="491" name="Line 212"/>
            <p:cNvSpPr>
              <a:spLocks noChangeShapeType="1"/>
            </p:cNvSpPr>
            <p:nvPr/>
          </p:nvSpPr>
          <p:spPr bwMode="auto">
            <a:xfrm>
              <a:off x="364428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2" name="Line 213"/>
            <p:cNvSpPr>
              <a:spLocks noChangeShapeType="1"/>
            </p:cNvSpPr>
            <p:nvPr/>
          </p:nvSpPr>
          <p:spPr bwMode="auto">
            <a:xfrm>
              <a:off x="408681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" name="Line 214"/>
            <p:cNvSpPr>
              <a:spLocks noChangeShapeType="1"/>
            </p:cNvSpPr>
            <p:nvPr/>
          </p:nvSpPr>
          <p:spPr bwMode="auto">
            <a:xfrm>
              <a:off x="452934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4" name="Line 215"/>
            <p:cNvSpPr>
              <a:spLocks noChangeShapeType="1"/>
            </p:cNvSpPr>
            <p:nvPr/>
          </p:nvSpPr>
          <p:spPr bwMode="auto">
            <a:xfrm>
              <a:off x="4971870" y="3797424"/>
              <a:ext cx="0" cy="167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3428256" y="3941440"/>
              <a:ext cx="360040" cy="360040"/>
            </a:xfrm>
            <a:prstGeom prst="ellipse">
              <a:avLst/>
            </a:prstGeom>
            <a:solidFill>
              <a:srgbClr val="16911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496" name="Oval 495"/>
            <p:cNvSpPr/>
            <p:nvPr/>
          </p:nvSpPr>
          <p:spPr>
            <a:xfrm>
              <a:off x="3860304" y="3941440"/>
              <a:ext cx="360040" cy="360040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497" name="Oval 496"/>
            <p:cNvSpPr/>
            <p:nvPr/>
          </p:nvSpPr>
          <p:spPr>
            <a:xfrm>
              <a:off x="4292352" y="3941440"/>
              <a:ext cx="360040" cy="36004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498" name="Oval 497"/>
            <p:cNvSpPr/>
            <p:nvPr/>
          </p:nvSpPr>
          <p:spPr>
            <a:xfrm>
              <a:off x="4724400" y="3941440"/>
              <a:ext cx="360040" cy="360040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</p:grpSp>
      <p:cxnSp>
        <p:nvCxnSpPr>
          <p:cNvPr id="504" name="Straight Connector 503"/>
          <p:cNvCxnSpPr/>
          <p:nvPr/>
        </p:nvCxnSpPr>
        <p:spPr>
          <a:xfrm flipH="1">
            <a:off x="5097020" y="2721932"/>
            <a:ext cx="12587" cy="32245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635" name="Freeform 107"/>
          <p:cNvSpPr>
            <a:spLocks/>
          </p:cNvSpPr>
          <p:nvPr/>
        </p:nvSpPr>
        <p:spPr bwMode="auto">
          <a:xfrm>
            <a:off x="4894063" y="2469959"/>
            <a:ext cx="431760" cy="420975"/>
          </a:xfrm>
          <a:custGeom>
            <a:avLst/>
            <a:gdLst>
              <a:gd name="T0" fmla="*/ 317 w 635"/>
              <a:gd name="T1" fmla="*/ 0 h 606"/>
              <a:gd name="T2" fmla="*/ 0 w 635"/>
              <a:gd name="T3" fmla="*/ 606 h 606"/>
              <a:gd name="T4" fmla="*/ 317 w 635"/>
              <a:gd name="T5" fmla="*/ 533 h 606"/>
              <a:gd name="T6" fmla="*/ 635 w 635"/>
              <a:gd name="T7" fmla="*/ 606 h 606"/>
              <a:gd name="T8" fmla="*/ 635 w 635"/>
              <a:gd name="T9" fmla="*/ 606 h 606"/>
              <a:gd name="T10" fmla="*/ 317 w 635"/>
              <a:gd name="T11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606">
                <a:moveTo>
                  <a:pt x="317" y="0"/>
                </a:moveTo>
                <a:cubicBezTo>
                  <a:pt x="142" y="0"/>
                  <a:pt x="0" y="271"/>
                  <a:pt x="0" y="606"/>
                </a:cubicBezTo>
                <a:cubicBezTo>
                  <a:pt x="0" y="566"/>
                  <a:pt x="142" y="533"/>
                  <a:pt x="317" y="533"/>
                </a:cubicBezTo>
                <a:cubicBezTo>
                  <a:pt x="493" y="533"/>
                  <a:pt x="635" y="56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271"/>
                  <a:pt x="493" y="0"/>
                  <a:pt x="317" y="0"/>
                </a:cubicBezTo>
              </a:path>
            </a:pathLst>
          </a:custGeom>
          <a:solidFill>
            <a:srgbClr val="A6A6A6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93600" rIns="0" bIns="0" anchor="t" anchorCtr="1"/>
          <a:lstStyle/>
          <a:p>
            <a:r>
              <a:rPr lang="en-US" dirty="0">
                <a:solidFill>
                  <a:srgbClr val="000000"/>
                </a:solidFill>
              </a:rPr>
              <a:t>OR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H="1">
            <a:off x="4021323" y="3018656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1629554" y="3018656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8474741" y="3018656"/>
            <a:ext cx="1112" cy="14401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65461" y="6237312"/>
            <a:ext cx="332345" cy="33833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Arial"/>
              </a:rPr>
              <a:t>NE1</a:t>
            </a:r>
          </a:p>
        </p:txBody>
      </p:sp>
      <p:sp>
        <p:nvSpPr>
          <p:cNvPr id="160" name="Oval 159"/>
          <p:cNvSpPr/>
          <p:nvPr/>
        </p:nvSpPr>
        <p:spPr>
          <a:xfrm>
            <a:off x="6215910" y="6259016"/>
            <a:ext cx="332345" cy="33833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Arial"/>
              </a:rPr>
              <a:t>NE3</a:t>
            </a:r>
          </a:p>
        </p:txBody>
      </p:sp>
      <p:sp>
        <p:nvSpPr>
          <p:cNvPr id="161" name="Oval 160"/>
          <p:cNvSpPr/>
          <p:nvPr/>
        </p:nvSpPr>
        <p:spPr>
          <a:xfrm>
            <a:off x="8874667" y="6237312"/>
            <a:ext cx="332345" cy="33833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Arial"/>
              </a:rPr>
              <a:t>NE4</a:t>
            </a:r>
          </a:p>
        </p:txBody>
      </p:sp>
      <p:sp>
        <p:nvSpPr>
          <p:cNvPr id="159" name="Oval 158"/>
          <p:cNvSpPr/>
          <p:nvPr/>
        </p:nvSpPr>
        <p:spPr>
          <a:xfrm>
            <a:off x="3490685" y="6237312"/>
            <a:ext cx="332345" cy="33833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Arial"/>
              </a:rPr>
              <a:t>NE2</a:t>
            </a:r>
          </a:p>
        </p:txBody>
      </p:sp>
    </p:spTree>
    <p:extLst>
      <p:ext uri="{BB962C8B-B14F-4D97-AF65-F5344CB8AC3E}">
        <p14:creationId xmlns:p14="http://schemas.microsoft.com/office/powerpoint/2010/main" val="41073189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3F341-8D6A-415E-8151-1B58C8E2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fault</a:t>
            </a:r>
            <a:r>
              <a:rPr lang="nl-NL" dirty="0"/>
              <a:t> trees</a:t>
            </a:r>
            <a:r>
              <a:rPr lang="nl-NL" dirty="0">
                <a:solidFill>
                  <a:schemeClr val="tx1"/>
                </a:solidFill>
              </a:rPr>
              <a:t>: </a:t>
            </a:r>
            <a:r>
              <a:rPr lang="nl-NL" dirty="0" err="1">
                <a:solidFill>
                  <a:schemeClr val="tx1"/>
                </a:solidFill>
              </a:rPr>
              <a:t>pitfalls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9B2BEE-27F8-46A6-90EE-4B60C2E1E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Simultaneous</a:t>
            </a:r>
            <a:r>
              <a:rPr lang="nl-NL" dirty="0"/>
              <a:t> </a:t>
            </a:r>
            <a:r>
              <a:rPr lang="nl-NL" dirty="0" err="1"/>
              <a:t>failures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PANDs</a:t>
            </a:r>
            <a:r>
              <a:rPr lang="nl-NL" dirty="0"/>
              <a:t>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Semi-</a:t>
            </a:r>
            <a:r>
              <a:rPr lang="nl-NL" dirty="0" err="1"/>
              <a:t>spare</a:t>
            </a:r>
            <a:r>
              <a:rPr lang="nl-NL" dirty="0"/>
              <a:t> </a:t>
            </a:r>
            <a:r>
              <a:rPr lang="nl-NL" dirty="0" err="1"/>
              <a:t>nodes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9131D6-F6A3-4A06-A6FA-A167A7E56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DDDBE-AF9A-5B44-89DF-F5108D7B5803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CA89FA-2E0F-4541-8BC7-FEF57F23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64" y="1556792"/>
            <a:ext cx="3528391" cy="19311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B47C3F1-1257-4401-A151-8985CC2C5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205" y="4084696"/>
            <a:ext cx="1633743" cy="24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89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25930-B86B-41E5-AB24-796E56AF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fault</a:t>
            </a:r>
            <a:r>
              <a:rPr lang="nl-NL" dirty="0"/>
              <a:t> trees</a:t>
            </a:r>
            <a:r>
              <a:rPr lang="nl-NL" dirty="0">
                <a:solidFill>
                  <a:schemeClr val="tx1"/>
                </a:solidFill>
              </a:rPr>
              <a:t>: </a:t>
            </a:r>
            <a:r>
              <a:rPr lang="nl-NL" dirty="0" err="1">
                <a:solidFill>
                  <a:schemeClr val="tx1"/>
                </a:solidFill>
              </a:rPr>
              <a:t>Quantitative</a:t>
            </a:r>
            <a:r>
              <a:rPr lang="nl-NL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7BE220-0DD5-47B7-B4BE-E5B6ED0B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Original </a:t>
            </a:r>
            <a:r>
              <a:rPr lang="nl-NL" dirty="0" err="1"/>
              <a:t>method</a:t>
            </a:r>
            <a:r>
              <a:rPr lang="nl-NL" dirty="0"/>
              <a:t>: </a:t>
            </a:r>
            <a:r>
              <a:rPr lang="nl-NL" dirty="0" err="1"/>
              <a:t>Markov</a:t>
            </a:r>
            <a:r>
              <a:rPr lang="nl-NL" dirty="0"/>
              <a:t> </a:t>
            </a:r>
            <a:r>
              <a:rPr lang="nl-NL" dirty="0" err="1"/>
              <a:t>chains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968E784-9E72-48F3-AC00-04596DF1D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65A71-101D-8645-B5EA-D2AFF2A8B4E4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D70FEB-4944-45C7-8582-DC4464BE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" y="1588788"/>
            <a:ext cx="9906000" cy="43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428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>
            <a:extLst>
              <a:ext uri="{FF2B5EF4-FFF2-40B4-BE49-F238E27FC236}">
                <a16:creationId xmlns:a16="http://schemas.microsoft.com/office/drawing/2014/main" id="{113EB0B7-DD75-42B1-8A64-A9A2C9C41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9471" y="4365104"/>
            <a:ext cx="326805" cy="50373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89" name="Line 2">
            <a:extLst>
              <a:ext uri="{FF2B5EF4-FFF2-40B4-BE49-F238E27FC236}">
                <a16:creationId xmlns:a16="http://schemas.microsoft.com/office/drawing/2014/main" id="{68B21ABF-F48D-4032-AF9A-74743BB893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1124" y="4364301"/>
            <a:ext cx="217639" cy="679429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3690098" y="4365104"/>
            <a:ext cx="326805" cy="50373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2892470" y="4293096"/>
            <a:ext cx="664688" cy="64807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3656856" y="3069283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2720752" y="3069433"/>
            <a:ext cx="936104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169024" y="1700485"/>
            <a:ext cx="144016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fault trees: </a:t>
            </a:r>
            <a:r>
              <a:rPr lang="en-US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69350" y="6452617"/>
            <a:ext cx="6350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65A71-101D-8645-B5EA-D2AFF2A8B4E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Oval 54"/>
          <p:cNvSpPr>
            <a:spLocks noChangeArrowheads="1"/>
          </p:cNvSpPr>
          <p:nvPr/>
        </p:nvSpPr>
        <p:spPr bwMode="auto">
          <a:xfrm>
            <a:off x="2072680" y="4005064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728864" y="1628480"/>
            <a:ext cx="1237034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221843" y="3068960"/>
            <a:ext cx="2459350" cy="18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4766992" y="1238571"/>
            <a:ext cx="504825" cy="420688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48820" y="5157019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6753200" y="299695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6367613" y="2754982"/>
            <a:ext cx="555625" cy="360362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31223" y="2285988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car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104804" y="5155596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962827" y="4795556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tire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7046653" y="5155596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865421" y="4795556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spare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3343248" y="2806229"/>
            <a:ext cx="555625" cy="360362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99029" y="2343133"/>
            <a:ext cx="78729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phone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585153" y="3645031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connection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404829" y="3969059"/>
            <a:ext cx="432048" cy="360042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296892" y="3645031"/>
            <a:ext cx="77410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power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3872880" y="5156868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56856" y="4796979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engine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504828" y="4796979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battery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4820062" y="1196902"/>
            <a:ext cx="431800" cy="504825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00990" y="902973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road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 trip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86B6270B-E2F6-48AC-8927-7B5486E8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25" y="3855586"/>
            <a:ext cx="804150" cy="545535"/>
          </a:xfrm>
          <a:prstGeom prst="rect">
            <a:avLst/>
          </a:prstGeom>
        </p:spPr>
      </p:pic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6465167" y="3573017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tires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764CC09-C4BE-47FA-8FB8-75E7B37CC03A}"/>
              </a:ext>
            </a:extLst>
          </p:cNvPr>
          <p:cNvSpPr txBox="1"/>
          <p:nvPr/>
        </p:nvSpPr>
        <p:spPr>
          <a:xfrm>
            <a:off x="272480" y="1274486"/>
            <a:ext cx="2877711" cy="646331"/>
          </a:xfrm>
          <a:prstGeom prst="rect">
            <a:avLst/>
          </a:prstGeom>
          <a:solidFill>
            <a:srgbClr val="CCCCCC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Draw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Markov</a:t>
            </a:r>
            <a:r>
              <a:rPr lang="nl-NL" dirty="0"/>
              <a:t> chain </a:t>
            </a:r>
            <a:r>
              <a:rPr lang="nl-NL" dirty="0" err="1"/>
              <a:t>for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simplified</a:t>
            </a:r>
            <a:r>
              <a:rPr lang="nl-NL" dirty="0"/>
              <a:t> DFT.</a:t>
            </a:r>
          </a:p>
        </p:txBody>
      </p:sp>
    </p:spTree>
    <p:extLst>
      <p:ext uri="{BB962C8B-B14F-4D97-AF65-F5344CB8AC3E}">
        <p14:creationId xmlns:p14="http://schemas.microsoft.com/office/powerpoint/2010/main" val="358785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2" y="0"/>
            <a:ext cx="8021053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96816" y="3645024"/>
            <a:ext cx="144016" cy="122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41304" y="5525616"/>
            <a:ext cx="144016" cy="122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12840" y="3717032"/>
            <a:ext cx="144016" cy="122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16896" y="2852936"/>
            <a:ext cx="144016" cy="122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81392" y="282352"/>
            <a:ext cx="144016" cy="122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>
            <a:extLst>
              <a:ext uri="{FF2B5EF4-FFF2-40B4-BE49-F238E27FC236}">
                <a16:creationId xmlns:a16="http://schemas.microsoft.com/office/drawing/2014/main" id="{113EB0B7-DD75-42B1-8A64-A9A2C9C41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107" y="4704706"/>
            <a:ext cx="326805" cy="50373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89" name="Line 2">
            <a:extLst>
              <a:ext uri="{FF2B5EF4-FFF2-40B4-BE49-F238E27FC236}">
                <a16:creationId xmlns:a16="http://schemas.microsoft.com/office/drawing/2014/main" id="{68B21ABF-F48D-4032-AF9A-74743BB893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8760" y="4703903"/>
            <a:ext cx="217639" cy="679429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2244583" y="4740723"/>
            <a:ext cx="326805" cy="50373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1446955" y="4668715"/>
            <a:ext cx="664688" cy="64807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2211341" y="3444902"/>
            <a:ext cx="0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V="1">
            <a:off x="1275237" y="3445052"/>
            <a:ext cx="936104" cy="575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3210982" y="2096987"/>
            <a:ext cx="891729" cy="6492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fault trees: </a:t>
            </a:r>
            <a:r>
              <a:rPr lang="en-US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69350" y="6452617"/>
            <a:ext cx="6350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65A71-101D-8645-B5EA-D2AFF2A8B4E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Oval 54"/>
          <p:cNvSpPr>
            <a:spLocks noChangeArrowheads="1"/>
          </p:cNvSpPr>
          <p:nvPr/>
        </p:nvSpPr>
        <p:spPr bwMode="auto">
          <a:xfrm>
            <a:off x="627165" y="4380683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2211340" y="2024981"/>
            <a:ext cx="796515" cy="98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2670769" y="3480716"/>
            <a:ext cx="1344010" cy="176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2808950" y="1635073"/>
            <a:ext cx="504825" cy="420688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203305" y="5532638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4160836" y="3336554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/>
            <a:tailEnd type="none" w="lg" len="lg"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 flipV="1">
            <a:off x="3775249" y="3094584"/>
            <a:ext cx="555625" cy="360362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38859" y="2625590"/>
            <a:ext cx="46606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car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512440" y="5495198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370463" y="5135158"/>
            <a:ext cx="644316" cy="371513"/>
          </a:xfrm>
          <a:prstGeom prst="rect">
            <a:avLst/>
          </a:prstGeom>
          <a:solidFill>
            <a:srgbClr val="CCCCC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tire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454289" y="5495198"/>
            <a:ext cx="360363" cy="360363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273057" y="5135158"/>
            <a:ext cx="722825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spare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rot="5400000" flipV="1">
            <a:off x="1897733" y="3181848"/>
            <a:ext cx="555625" cy="360362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53514" y="2718752"/>
            <a:ext cx="78729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phone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9638" y="4020650"/>
            <a:ext cx="1261923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connection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1959314" y="4344678"/>
            <a:ext cx="432048" cy="360042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851377" y="4020650"/>
            <a:ext cx="774109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power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2427365" y="5532487"/>
            <a:ext cx="360362" cy="360362"/>
          </a:xfrm>
          <a:prstGeom prst="ellipse">
            <a:avLst/>
          </a:prstGeom>
          <a:solidFill>
            <a:srgbClr val="C002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11341" y="5172598"/>
            <a:ext cx="838580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engine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059313" y="5172598"/>
            <a:ext cx="851091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battery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2862020" y="1593404"/>
            <a:ext cx="431800" cy="504825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642948" y="1299475"/>
            <a:ext cx="992205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road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 trip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86B6270B-E2F6-48AC-8927-7B5486E8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761" y="4195188"/>
            <a:ext cx="804150" cy="545535"/>
          </a:xfrm>
          <a:prstGeom prst="rect">
            <a:avLst/>
          </a:prstGeom>
        </p:spPr>
      </p:pic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3872803" y="3912619"/>
            <a:ext cx="581486" cy="371513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/>
        </p:spPr>
        <p:txBody>
          <a:bodyPr wrap="none" lIns="72000" tIns="46800" rIns="72000" bIns="468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A31"/>
                </a:solidFill>
                <a:effectLst/>
                <a:uLnTx/>
                <a:uFillTx/>
                <a:latin typeface="Arial"/>
                <a:ea typeface="ＭＳ Ｐゴシック" charset="0"/>
              </a:rPr>
              <a:t>tires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A3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483821-092B-46FF-80E4-E6259F5E6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72" y="856902"/>
            <a:ext cx="4498515" cy="60008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26539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6360" y="188913"/>
            <a:ext cx="8569325" cy="525462"/>
          </a:xfrm>
        </p:spPr>
        <p:txBody>
          <a:bodyPr/>
          <a:lstStyle/>
          <a:p>
            <a:r>
              <a:rPr lang="nl-NL" dirty="0" err="1">
                <a:solidFill>
                  <a:srgbClr val="FF0000"/>
                </a:solidFill>
                <a:latin typeface="Arial Narrow" charset="0"/>
              </a:rPr>
              <a:t>Fault</a:t>
            </a:r>
            <a:r>
              <a:rPr lang="nl-NL" dirty="0">
                <a:solidFill>
                  <a:srgbClr val="FF0000"/>
                </a:solidFill>
                <a:latin typeface="Arial Narrow" charset="0"/>
              </a:rPr>
              <a:t> tree analysis: </a:t>
            </a:r>
            <a:r>
              <a:rPr lang="nl-NL" dirty="0" err="1">
                <a:solidFill>
                  <a:srgbClr val="000000"/>
                </a:solidFill>
                <a:latin typeface="Arial Narrow" charset="0"/>
              </a:rPr>
              <a:t>how</a:t>
            </a:r>
            <a:r>
              <a:rPr lang="nl-NL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Arial Narrow" charset="0"/>
              </a:rPr>
              <a:t>to</a:t>
            </a:r>
            <a:r>
              <a:rPr lang="nl-NL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Arial Narrow" charset="0"/>
              </a:rPr>
              <a:t>compute</a:t>
            </a:r>
            <a:r>
              <a:rPr lang="nl-NL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Arial Narrow" charset="0"/>
              </a:rPr>
              <a:t>reliability</a:t>
            </a:r>
            <a:r>
              <a:rPr lang="nl-NL" dirty="0">
                <a:solidFill>
                  <a:srgbClr val="000000"/>
                </a:solidFill>
                <a:latin typeface="Arial Narrow" charset="0"/>
              </a:rPr>
              <a:t>?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600491" y="1916126"/>
            <a:ext cx="1451843" cy="29892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1400">
                <a:latin typeface="+mn-lt"/>
                <a:cs typeface="+mn-cs"/>
              </a:rPr>
              <a:t>Failure</a:t>
            </a:r>
            <a:endParaRPr lang="nl-NL" sz="1400">
              <a:latin typeface="+mn-lt"/>
              <a:cs typeface="+mn-cs"/>
            </a:endParaRPr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auto">
          <a:xfrm rot="16200000">
            <a:off x="1139564" y="2238200"/>
            <a:ext cx="392480" cy="362290"/>
          </a:xfrm>
          <a:prstGeom prst="flowChartDelay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>
              <a:defRPr/>
            </a:pPr>
            <a:endParaRPr lang="en-US" b="1">
              <a:latin typeface="+mn-lt"/>
              <a:cs typeface="+mn-cs"/>
            </a:endParaRPr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1217796" y="4134090"/>
            <a:ext cx="311301" cy="296642"/>
          </a:xfrm>
          <a:prstGeom prst="ellipse">
            <a:avLst/>
          </a:prstGeom>
          <a:solidFill>
            <a:srgbClr val="FC3942"/>
          </a:solidFill>
          <a:ln w="19050">
            <a:solidFill>
              <a:srgbClr val="FF66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  <a:cs typeface="+mn-cs"/>
              </a:rPr>
              <a:t>S</a:t>
            </a:r>
          </a:p>
        </p:txBody>
      </p:sp>
      <p:grpSp>
        <p:nvGrpSpPr>
          <p:cNvPr id="68857" name="Group 7"/>
          <p:cNvGrpSpPr>
            <a:grpSpLocks/>
          </p:cNvGrpSpPr>
          <p:nvPr/>
        </p:nvGrpSpPr>
        <p:grpSpPr bwMode="auto">
          <a:xfrm>
            <a:off x="560307" y="2883632"/>
            <a:ext cx="440115" cy="296642"/>
            <a:chOff x="2308" y="1616"/>
            <a:chExt cx="322" cy="227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18792" name="Rectangle 8"/>
            <p:cNvSpPr>
              <a:spLocks noChangeArrowheads="1"/>
            </p:cNvSpPr>
            <p:nvPr/>
          </p:nvSpPr>
          <p:spPr bwMode="auto">
            <a:xfrm>
              <a:off x="2312" y="1613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793" name="Rectangle 9"/>
            <p:cNvSpPr>
              <a:spLocks noChangeArrowheads="1"/>
            </p:cNvSpPr>
            <p:nvPr/>
          </p:nvSpPr>
          <p:spPr bwMode="auto">
            <a:xfrm>
              <a:off x="2494" y="1760"/>
              <a:ext cx="136" cy="8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794" name="Line 10"/>
            <p:cNvSpPr>
              <a:spLocks noChangeShapeType="1"/>
            </p:cNvSpPr>
            <p:nvPr/>
          </p:nvSpPr>
          <p:spPr bwMode="auto">
            <a:xfrm flipV="1">
              <a:off x="2308" y="1730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68858" name="Group 11"/>
          <p:cNvGrpSpPr>
            <a:grpSpLocks/>
          </p:cNvGrpSpPr>
          <p:nvPr/>
        </p:nvGrpSpPr>
        <p:grpSpPr bwMode="auto">
          <a:xfrm>
            <a:off x="1115819" y="2883632"/>
            <a:ext cx="440115" cy="296642"/>
            <a:chOff x="2308" y="1616"/>
            <a:chExt cx="322" cy="227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18796" name="Rectangle 12"/>
            <p:cNvSpPr>
              <a:spLocks noChangeArrowheads="1"/>
            </p:cNvSpPr>
            <p:nvPr/>
          </p:nvSpPr>
          <p:spPr bwMode="auto">
            <a:xfrm>
              <a:off x="2312" y="1613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797" name="Rectangle 13"/>
            <p:cNvSpPr>
              <a:spLocks noChangeArrowheads="1"/>
            </p:cNvSpPr>
            <p:nvPr/>
          </p:nvSpPr>
          <p:spPr bwMode="auto">
            <a:xfrm>
              <a:off x="2494" y="1760"/>
              <a:ext cx="136" cy="8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798" name="Line 14"/>
            <p:cNvSpPr>
              <a:spLocks noChangeShapeType="1"/>
            </p:cNvSpPr>
            <p:nvPr/>
          </p:nvSpPr>
          <p:spPr bwMode="auto">
            <a:xfrm flipV="1">
              <a:off x="2308" y="1730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68859" name="Group 15"/>
          <p:cNvGrpSpPr>
            <a:grpSpLocks/>
          </p:cNvGrpSpPr>
          <p:nvPr/>
        </p:nvGrpSpPr>
        <p:grpSpPr bwMode="auto">
          <a:xfrm>
            <a:off x="1671330" y="2883632"/>
            <a:ext cx="440115" cy="296642"/>
            <a:chOff x="2308" y="1616"/>
            <a:chExt cx="322" cy="227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18800" name="Rectangle 16"/>
            <p:cNvSpPr>
              <a:spLocks noChangeArrowheads="1"/>
            </p:cNvSpPr>
            <p:nvPr/>
          </p:nvSpPr>
          <p:spPr bwMode="auto">
            <a:xfrm>
              <a:off x="2312" y="1613"/>
              <a:ext cx="318" cy="2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801" name="Rectangle 17"/>
            <p:cNvSpPr>
              <a:spLocks noChangeArrowheads="1"/>
            </p:cNvSpPr>
            <p:nvPr/>
          </p:nvSpPr>
          <p:spPr bwMode="auto">
            <a:xfrm>
              <a:off x="2494" y="1760"/>
              <a:ext cx="136" cy="8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802" name="Line 18"/>
            <p:cNvSpPr>
              <a:spLocks noChangeShapeType="1"/>
            </p:cNvSpPr>
            <p:nvPr/>
          </p:nvSpPr>
          <p:spPr bwMode="auto">
            <a:xfrm flipV="1">
              <a:off x="2308" y="1730"/>
              <a:ext cx="3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18803" name="Oval 19"/>
          <p:cNvSpPr>
            <a:spLocks noChangeArrowheads="1"/>
          </p:cNvSpPr>
          <p:nvPr/>
        </p:nvSpPr>
        <p:spPr bwMode="auto">
          <a:xfrm>
            <a:off x="1636430" y="3476921"/>
            <a:ext cx="311301" cy="298923"/>
          </a:xfrm>
          <a:prstGeom prst="ellipse">
            <a:avLst/>
          </a:prstGeom>
          <a:solidFill>
            <a:srgbClr val="FC3942"/>
          </a:solidFill>
          <a:ln w="19050">
            <a:solidFill>
              <a:srgbClr val="FF66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  <a:cs typeface="+mn-cs"/>
              </a:rPr>
              <a:t>C</a:t>
            </a:r>
          </a:p>
        </p:txBody>
      </p:sp>
      <p:cxnSp>
        <p:nvCxnSpPr>
          <p:cNvPr id="118804" name="AutoShape 20"/>
          <p:cNvCxnSpPr>
            <a:cxnSpLocks noChangeShapeType="1"/>
            <a:stCxn id="118793" idx="2"/>
          </p:cNvCxnSpPr>
          <p:nvPr/>
        </p:nvCxnSpPr>
        <p:spPr bwMode="auto">
          <a:xfrm rot="16200000" flipH="1">
            <a:off x="1094957" y="3003560"/>
            <a:ext cx="739322" cy="111102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805" name="AutoShape 21"/>
          <p:cNvCxnSpPr>
            <a:cxnSpLocks noChangeShapeType="1"/>
            <a:stCxn id="118797" idx="2"/>
          </p:cNvCxnSpPr>
          <p:nvPr/>
        </p:nvCxnSpPr>
        <p:spPr bwMode="auto">
          <a:xfrm rot="16200000" flipH="1">
            <a:off x="1371371" y="3282648"/>
            <a:ext cx="739322" cy="55282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806" name="AutoShape 22"/>
          <p:cNvCxnSpPr>
            <a:cxnSpLocks noChangeShapeType="1"/>
          </p:cNvCxnSpPr>
          <p:nvPr/>
        </p:nvCxnSpPr>
        <p:spPr bwMode="auto">
          <a:xfrm rot="10800000" flipV="1">
            <a:off x="1373376" y="3933287"/>
            <a:ext cx="644071" cy="200804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07" name="Oval 23"/>
          <p:cNvSpPr>
            <a:spLocks noChangeArrowheads="1"/>
          </p:cNvSpPr>
          <p:nvPr/>
        </p:nvSpPr>
        <p:spPr bwMode="auto">
          <a:xfrm>
            <a:off x="1094350" y="3476921"/>
            <a:ext cx="311301" cy="298923"/>
          </a:xfrm>
          <a:prstGeom prst="ellipse">
            <a:avLst/>
          </a:prstGeom>
          <a:solidFill>
            <a:srgbClr val="FC3942"/>
          </a:solidFill>
          <a:ln w="19050">
            <a:solidFill>
              <a:srgbClr val="FF66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  <a:cs typeface="+mn-cs"/>
              </a:rPr>
              <a:t>B</a:t>
            </a:r>
          </a:p>
        </p:txBody>
      </p:sp>
      <p:sp>
        <p:nvSpPr>
          <p:cNvPr id="118808" name="Oval 24"/>
          <p:cNvSpPr>
            <a:spLocks noChangeArrowheads="1"/>
          </p:cNvSpPr>
          <p:nvPr/>
        </p:nvSpPr>
        <p:spPr bwMode="auto">
          <a:xfrm>
            <a:off x="533471" y="3476921"/>
            <a:ext cx="311301" cy="298923"/>
          </a:xfrm>
          <a:prstGeom prst="ellipse">
            <a:avLst/>
          </a:prstGeom>
          <a:solidFill>
            <a:srgbClr val="FC3942"/>
          </a:solidFill>
          <a:ln w="19050">
            <a:solidFill>
              <a:srgbClr val="FF66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  <a:cs typeface="+mn-cs"/>
              </a:rPr>
              <a:t>A</a:t>
            </a:r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 flipH="1" flipV="1">
            <a:off x="1794705" y="3180274"/>
            <a:ext cx="0" cy="2966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8810" name="Line 26"/>
          <p:cNvSpPr>
            <a:spLocks noChangeShapeType="1"/>
          </p:cNvSpPr>
          <p:nvPr/>
        </p:nvSpPr>
        <p:spPr bwMode="auto">
          <a:xfrm flipH="1" flipV="1">
            <a:off x="1252612" y="3180274"/>
            <a:ext cx="0" cy="2966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 flipH="1" flipV="1">
            <a:off x="691733" y="3180274"/>
            <a:ext cx="0" cy="2966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118812" name="AutoShape 28"/>
          <p:cNvCxnSpPr>
            <a:cxnSpLocks noChangeShapeType="1"/>
          </p:cNvCxnSpPr>
          <p:nvPr/>
        </p:nvCxnSpPr>
        <p:spPr bwMode="auto">
          <a:xfrm rot="5400000">
            <a:off x="1650268" y="3554297"/>
            <a:ext cx="737040" cy="2684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13" name="Line 29"/>
          <p:cNvSpPr>
            <a:spLocks noChangeShapeType="1"/>
          </p:cNvSpPr>
          <p:nvPr/>
        </p:nvSpPr>
        <p:spPr bwMode="auto">
          <a:xfrm flipV="1">
            <a:off x="774998" y="2609809"/>
            <a:ext cx="453533" cy="25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8814" name="Line 30"/>
          <p:cNvSpPr>
            <a:spLocks noChangeShapeType="1"/>
          </p:cNvSpPr>
          <p:nvPr/>
        </p:nvSpPr>
        <p:spPr bwMode="auto">
          <a:xfrm flipV="1">
            <a:off x="1338488" y="2612091"/>
            <a:ext cx="0" cy="2555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8815" name="Line 31"/>
          <p:cNvSpPr>
            <a:spLocks noChangeShapeType="1"/>
          </p:cNvSpPr>
          <p:nvPr/>
        </p:nvSpPr>
        <p:spPr bwMode="auto">
          <a:xfrm flipH="1" flipV="1">
            <a:off x="1459251" y="2616655"/>
            <a:ext cx="437432" cy="2510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8816" name="Line 32"/>
          <p:cNvSpPr>
            <a:spLocks noChangeShapeType="1"/>
          </p:cNvSpPr>
          <p:nvPr/>
        </p:nvSpPr>
        <p:spPr bwMode="auto">
          <a:xfrm flipH="1" flipV="1">
            <a:off x="8161338" y="2140093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7369175" y="2859094"/>
            <a:ext cx="1511300" cy="1584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endParaRPr lang="en-US" sz="4000" b="1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18818" name="Text Box 34"/>
          <p:cNvSpPr txBox="1">
            <a:spLocks noChangeArrowheads="1"/>
          </p:cNvSpPr>
          <p:nvPr/>
        </p:nvSpPr>
        <p:spPr bwMode="auto">
          <a:xfrm>
            <a:off x="8153400" y="1752601"/>
            <a:ext cx="444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1400" b="1">
                <a:solidFill>
                  <a:srgbClr val="0000FF"/>
                </a:solidFill>
                <a:latin typeface="+mn-lt"/>
                <a:cs typeface="+mn-cs"/>
              </a:rPr>
              <a:t>fail</a:t>
            </a:r>
            <a:endParaRPr lang="nl-NL" sz="1400" b="1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18820" name="Text Box 36"/>
          <p:cNvSpPr txBox="1">
            <a:spLocks noChangeArrowheads="1"/>
          </p:cNvSpPr>
          <p:nvPr/>
        </p:nvSpPr>
        <p:spPr bwMode="auto">
          <a:xfrm>
            <a:off x="5543550" y="5162692"/>
            <a:ext cx="1846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None/>
              <a:defRPr/>
            </a:pPr>
            <a:endParaRPr lang="en-US" sz="1400" b="1">
              <a:solidFill>
                <a:srgbClr val="0000FF"/>
              </a:solidFill>
              <a:latin typeface="+mn-lt"/>
              <a:cs typeface="+mn-cs"/>
            </a:endParaRPr>
          </a:p>
        </p:txBody>
      </p:sp>
      <p:grpSp>
        <p:nvGrpSpPr>
          <p:cNvPr id="118823" name="Group 39"/>
          <p:cNvGrpSpPr>
            <a:grpSpLocks/>
          </p:cNvGrpSpPr>
          <p:nvPr/>
        </p:nvGrpSpPr>
        <p:grpSpPr bwMode="auto">
          <a:xfrm>
            <a:off x="3048000" y="1916113"/>
            <a:ext cx="3024188" cy="2997200"/>
            <a:chOff x="1973" y="1472"/>
            <a:chExt cx="1905" cy="1888"/>
          </a:xfrm>
        </p:grpSpPr>
        <p:cxnSp>
          <p:nvCxnSpPr>
            <p:cNvPr id="118824" name="AutoShape 40"/>
            <p:cNvCxnSpPr>
              <a:cxnSpLocks noChangeShapeType="1"/>
              <a:stCxn id="68820" idx="0"/>
              <a:endCxn id="68837" idx="2"/>
            </p:cNvCxnSpPr>
            <p:nvPr/>
          </p:nvCxnSpPr>
          <p:spPr bwMode="auto">
            <a:xfrm rot="16200000">
              <a:off x="2575" y="1985"/>
              <a:ext cx="294" cy="52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825" name="AutoShape 41"/>
            <p:cNvCxnSpPr>
              <a:cxnSpLocks noChangeShapeType="1"/>
            </p:cNvCxnSpPr>
            <p:nvPr/>
          </p:nvCxnSpPr>
          <p:spPr bwMode="auto">
            <a:xfrm flipV="1">
              <a:off x="2977" y="1472"/>
              <a:ext cx="0" cy="30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68702" name="Group 43"/>
            <p:cNvGrpSpPr>
              <a:grpSpLocks/>
            </p:cNvGrpSpPr>
            <p:nvPr/>
          </p:nvGrpSpPr>
          <p:grpSpPr bwMode="auto">
            <a:xfrm>
              <a:off x="2772" y="1772"/>
              <a:ext cx="426" cy="317"/>
              <a:chOff x="884" y="1253"/>
              <a:chExt cx="306" cy="240"/>
            </a:xfrm>
          </p:grpSpPr>
          <p:sp>
            <p:nvSpPr>
              <p:cNvPr id="68837" name="Rectangle 44"/>
              <p:cNvSpPr>
                <a:spLocks noChangeArrowheads="1"/>
              </p:cNvSpPr>
              <p:nvPr/>
            </p:nvSpPr>
            <p:spPr bwMode="auto">
              <a:xfrm>
                <a:off x="884" y="1253"/>
                <a:ext cx="306" cy="24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8" name="Oval 4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9" name="Freeform 4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0" name="Oval 4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1" name="Freeform 4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2" name="Oval 4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3" name="Freeform 5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4" name="Oval 5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5" name="Oval 5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6" name="Oval 5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7" name="Oval 5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8" name="Line 5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49" name="Freeform 5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50" name="Freeform 5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51" name="Freeform 5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52" name="Line 5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53" name="Freeform 6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703" name="Group 61"/>
            <p:cNvGrpSpPr>
              <a:grpSpLocks/>
            </p:cNvGrpSpPr>
            <p:nvPr/>
          </p:nvGrpSpPr>
          <p:grpSpPr bwMode="auto">
            <a:xfrm>
              <a:off x="2246" y="2407"/>
              <a:ext cx="426" cy="317"/>
              <a:chOff x="884" y="1253"/>
              <a:chExt cx="306" cy="240"/>
            </a:xfrm>
          </p:grpSpPr>
          <p:sp>
            <p:nvSpPr>
              <p:cNvPr id="68820" name="Rectangle 62"/>
              <p:cNvSpPr>
                <a:spLocks noChangeArrowheads="1"/>
              </p:cNvSpPr>
              <p:nvPr/>
            </p:nvSpPr>
            <p:spPr bwMode="auto">
              <a:xfrm>
                <a:off x="884" y="1253"/>
                <a:ext cx="306" cy="24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1" name="Oval 6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2" name="Freeform 6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3" name="Oval 6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4" name="Freeform 6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5" name="Oval 6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6" name="Freeform 6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7" name="Oval 6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8" name="Oval 7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29" name="Oval 7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0" name="Oval 7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1" name="Line 7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2" name="Freeform 7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3" name="Freeform 7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4" name="Freeform 7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5" name="Line 7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36" name="Freeform 7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704" name="Group 79"/>
            <p:cNvGrpSpPr>
              <a:grpSpLocks/>
            </p:cNvGrpSpPr>
            <p:nvPr/>
          </p:nvGrpSpPr>
          <p:grpSpPr bwMode="auto">
            <a:xfrm>
              <a:off x="2772" y="2407"/>
              <a:ext cx="426" cy="317"/>
              <a:chOff x="884" y="1253"/>
              <a:chExt cx="306" cy="240"/>
            </a:xfrm>
          </p:grpSpPr>
          <p:sp>
            <p:nvSpPr>
              <p:cNvPr id="68803" name="Rectangle 80"/>
              <p:cNvSpPr>
                <a:spLocks noChangeArrowheads="1"/>
              </p:cNvSpPr>
              <p:nvPr/>
            </p:nvSpPr>
            <p:spPr bwMode="auto">
              <a:xfrm>
                <a:off x="884" y="1253"/>
                <a:ext cx="306" cy="24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4" name="Oval 8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5" name="Freeform 8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6" name="Oval 8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7" name="Freeform 8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8" name="Oval 8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9" name="Freeform 8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0" name="Oval 8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1" name="Oval 8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2" name="Oval 8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3" name="Oval 9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4" name="Line 9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5" name="Freeform 9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6" name="Freeform 9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7" name="Freeform 9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8" name="Line 9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19" name="Freeform 9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705" name="Group 97"/>
            <p:cNvGrpSpPr>
              <a:grpSpLocks/>
            </p:cNvGrpSpPr>
            <p:nvPr/>
          </p:nvGrpSpPr>
          <p:grpSpPr bwMode="auto">
            <a:xfrm>
              <a:off x="3316" y="2407"/>
              <a:ext cx="426" cy="317"/>
              <a:chOff x="884" y="1253"/>
              <a:chExt cx="306" cy="240"/>
            </a:xfrm>
          </p:grpSpPr>
          <p:sp>
            <p:nvSpPr>
              <p:cNvPr id="68786" name="Rectangle 98"/>
              <p:cNvSpPr>
                <a:spLocks noChangeArrowheads="1"/>
              </p:cNvSpPr>
              <p:nvPr/>
            </p:nvSpPr>
            <p:spPr bwMode="auto">
              <a:xfrm>
                <a:off x="884" y="1253"/>
                <a:ext cx="306" cy="24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7" name="Oval 9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8" name="Freeform 10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9" name="Oval 10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0" name="Freeform 10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1" name="Oval 10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2" name="Freeform 10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3" name="Oval 10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4" name="Oval 10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5" name="Oval 10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6" name="Oval 10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7" name="Line 10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8" name="Freeform 11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99" name="Freeform 11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0" name="Freeform 11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1" name="Line 11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802" name="Freeform 11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706" name="Group 115"/>
            <p:cNvGrpSpPr>
              <a:grpSpLocks/>
            </p:cNvGrpSpPr>
            <p:nvPr/>
          </p:nvGrpSpPr>
          <p:grpSpPr bwMode="auto">
            <a:xfrm>
              <a:off x="1973" y="3043"/>
              <a:ext cx="426" cy="317"/>
              <a:chOff x="884" y="1253"/>
              <a:chExt cx="306" cy="240"/>
            </a:xfrm>
          </p:grpSpPr>
          <p:sp>
            <p:nvSpPr>
              <p:cNvPr id="68769" name="Rectangle 116"/>
              <p:cNvSpPr>
                <a:spLocks noChangeArrowheads="1"/>
              </p:cNvSpPr>
              <p:nvPr/>
            </p:nvSpPr>
            <p:spPr bwMode="auto">
              <a:xfrm>
                <a:off x="884" y="1253"/>
                <a:ext cx="306" cy="24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0" name="Oval 11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1" name="Freeform 11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2" name="Oval 11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3" name="Freeform 12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4" name="Oval 12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5" name="Freeform 12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6" name="Oval 12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7" name="Oval 12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8" name="Oval 12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79" name="Oval 12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0" name="Line 12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1" name="Freeform 12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2" name="Freeform 12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3" name="Freeform 13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4" name="Line 13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85" name="Freeform 13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707" name="Group 133"/>
            <p:cNvGrpSpPr>
              <a:grpSpLocks/>
            </p:cNvGrpSpPr>
            <p:nvPr/>
          </p:nvGrpSpPr>
          <p:grpSpPr bwMode="auto">
            <a:xfrm>
              <a:off x="2455" y="3043"/>
              <a:ext cx="426" cy="317"/>
              <a:chOff x="884" y="1253"/>
              <a:chExt cx="306" cy="240"/>
            </a:xfrm>
          </p:grpSpPr>
          <p:sp>
            <p:nvSpPr>
              <p:cNvPr id="68752" name="Rectangle 134"/>
              <p:cNvSpPr>
                <a:spLocks noChangeArrowheads="1"/>
              </p:cNvSpPr>
              <p:nvPr/>
            </p:nvSpPr>
            <p:spPr bwMode="auto">
              <a:xfrm>
                <a:off x="884" y="1253"/>
                <a:ext cx="306" cy="24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3" name="Oval 13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4" name="Freeform 13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5" name="Oval 13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6" name="Freeform 13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7" name="Oval 13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8" name="Freeform 14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9" name="Oval 14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0" name="Oval 14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1" name="Oval 14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2" name="Oval 14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3" name="Line 14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4" name="Freeform 14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5" name="Freeform 14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6" name="Freeform 14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7" name="Line 14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68" name="Freeform 15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708" name="Group 151"/>
            <p:cNvGrpSpPr>
              <a:grpSpLocks/>
            </p:cNvGrpSpPr>
            <p:nvPr/>
          </p:nvGrpSpPr>
          <p:grpSpPr bwMode="auto">
            <a:xfrm>
              <a:off x="2954" y="3043"/>
              <a:ext cx="426" cy="317"/>
              <a:chOff x="884" y="1253"/>
              <a:chExt cx="306" cy="240"/>
            </a:xfrm>
          </p:grpSpPr>
          <p:sp>
            <p:nvSpPr>
              <p:cNvPr id="68735" name="Rectangle 152"/>
              <p:cNvSpPr>
                <a:spLocks noChangeArrowheads="1"/>
              </p:cNvSpPr>
              <p:nvPr/>
            </p:nvSpPr>
            <p:spPr bwMode="auto">
              <a:xfrm>
                <a:off x="884" y="1253"/>
                <a:ext cx="306" cy="24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6" name="Oval 15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7" name="Freeform 15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8" name="Oval 15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9" name="Freeform 15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0" name="Oval 15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1" name="Freeform 15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2" name="Oval 15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3" name="Oval 16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4" name="Oval 16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5" name="Oval 16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6" name="Line 16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7" name="Freeform 16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8" name="Freeform 16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49" name="Freeform 16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0" name="Line 16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51" name="Freeform 16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709" name="Group 169"/>
            <p:cNvGrpSpPr>
              <a:grpSpLocks/>
            </p:cNvGrpSpPr>
            <p:nvPr/>
          </p:nvGrpSpPr>
          <p:grpSpPr bwMode="auto">
            <a:xfrm>
              <a:off x="3452" y="3043"/>
              <a:ext cx="426" cy="317"/>
              <a:chOff x="884" y="1253"/>
              <a:chExt cx="306" cy="240"/>
            </a:xfrm>
          </p:grpSpPr>
          <p:sp>
            <p:nvSpPr>
              <p:cNvPr id="68718" name="Rectangle 170"/>
              <p:cNvSpPr>
                <a:spLocks noChangeArrowheads="1"/>
              </p:cNvSpPr>
              <p:nvPr/>
            </p:nvSpPr>
            <p:spPr bwMode="auto">
              <a:xfrm>
                <a:off x="884" y="1253"/>
                <a:ext cx="306" cy="24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19" name="Oval 17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0" name="Freeform 17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1" name="Oval 17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2" name="Freeform 17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3" name="Oval 17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4" name="Freeform 17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5" name="Oval 17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6" name="Oval 17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7" name="Oval 17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8" name="Oval 18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29" name="Line 18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0" name="Freeform 18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1" name="Freeform 18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2" name="Freeform 18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3" name="Line 18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734" name="Freeform 18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cxnSp>
          <p:nvCxnSpPr>
            <p:cNvPr id="118971" name="AutoShape 187"/>
            <p:cNvCxnSpPr>
              <a:cxnSpLocks noChangeShapeType="1"/>
              <a:stCxn id="68803" idx="0"/>
              <a:endCxn id="68837" idx="2"/>
            </p:cNvCxnSpPr>
            <p:nvPr/>
          </p:nvCxnSpPr>
          <p:spPr bwMode="auto">
            <a:xfrm rot="16200000">
              <a:off x="2838" y="2248"/>
              <a:ext cx="29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972" name="AutoShape 188"/>
            <p:cNvCxnSpPr>
              <a:cxnSpLocks noChangeShapeType="1"/>
              <a:stCxn id="68786" idx="0"/>
              <a:endCxn id="68837" idx="2"/>
            </p:cNvCxnSpPr>
            <p:nvPr/>
          </p:nvCxnSpPr>
          <p:spPr bwMode="auto">
            <a:xfrm rot="5400000" flipH="1">
              <a:off x="3110" y="1976"/>
              <a:ext cx="294" cy="54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973" name="AutoShape 189"/>
            <p:cNvCxnSpPr>
              <a:cxnSpLocks noChangeShapeType="1"/>
              <a:stCxn id="68769" idx="0"/>
              <a:endCxn id="68820" idx="2"/>
            </p:cNvCxnSpPr>
            <p:nvPr/>
          </p:nvCxnSpPr>
          <p:spPr bwMode="auto">
            <a:xfrm rot="16200000">
              <a:off x="2175" y="2747"/>
              <a:ext cx="295" cy="273"/>
            </a:xfrm>
            <a:prstGeom prst="bentConnector3">
              <a:avLst>
                <a:gd name="adj1" fmla="val 5017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974" name="AutoShape 190"/>
            <p:cNvCxnSpPr>
              <a:cxnSpLocks noChangeShapeType="1"/>
              <a:stCxn id="68752" idx="0"/>
              <a:endCxn id="68803" idx="2"/>
            </p:cNvCxnSpPr>
            <p:nvPr/>
          </p:nvCxnSpPr>
          <p:spPr bwMode="auto">
            <a:xfrm rot="16200000">
              <a:off x="2679" y="2725"/>
              <a:ext cx="295" cy="317"/>
            </a:xfrm>
            <a:prstGeom prst="bentConnector3">
              <a:avLst>
                <a:gd name="adj1" fmla="val 5017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975" name="AutoShape 191"/>
            <p:cNvCxnSpPr>
              <a:cxnSpLocks noChangeShapeType="1"/>
              <a:stCxn id="68735" idx="0"/>
              <a:endCxn id="68786" idx="2"/>
            </p:cNvCxnSpPr>
            <p:nvPr/>
          </p:nvCxnSpPr>
          <p:spPr bwMode="auto">
            <a:xfrm rot="16200000">
              <a:off x="3204" y="2695"/>
              <a:ext cx="295" cy="362"/>
            </a:xfrm>
            <a:prstGeom prst="bentConnector3">
              <a:avLst>
                <a:gd name="adj1" fmla="val 5017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976" name="AutoShape 192"/>
            <p:cNvCxnSpPr>
              <a:cxnSpLocks noChangeShapeType="1"/>
              <a:stCxn id="68820" idx="2"/>
              <a:endCxn id="68718" idx="0"/>
            </p:cNvCxnSpPr>
            <p:nvPr/>
          </p:nvCxnSpPr>
          <p:spPr bwMode="auto">
            <a:xfrm rot="16200000" flipH="1">
              <a:off x="2918" y="2273"/>
              <a:ext cx="295" cy="1206"/>
            </a:xfrm>
            <a:prstGeom prst="bentConnector3">
              <a:avLst>
                <a:gd name="adj1" fmla="val 4982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977" name="AutoShape 193"/>
            <p:cNvCxnSpPr>
              <a:cxnSpLocks noChangeShapeType="1"/>
              <a:stCxn id="68803" idx="2"/>
              <a:endCxn id="68718" idx="0"/>
            </p:cNvCxnSpPr>
            <p:nvPr/>
          </p:nvCxnSpPr>
          <p:spPr bwMode="auto">
            <a:xfrm rot="16200000" flipH="1">
              <a:off x="3177" y="2543"/>
              <a:ext cx="295" cy="680"/>
            </a:xfrm>
            <a:prstGeom prst="bentConnector3">
              <a:avLst>
                <a:gd name="adj1" fmla="val 4982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978" name="AutoShape 194"/>
            <p:cNvCxnSpPr>
              <a:cxnSpLocks noChangeShapeType="1"/>
              <a:stCxn id="68786" idx="2"/>
              <a:endCxn id="68718" idx="0"/>
            </p:cNvCxnSpPr>
            <p:nvPr/>
          </p:nvCxnSpPr>
          <p:spPr bwMode="auto">
            <a:xfrm rot="16200000" flipH="1">
              <a:off x="3449" y="2815"/>
              <a:ext cx="295" cy="136"/>
            </a:xfrm>
            <a:prstGeom prst="bentConnector3">
              <a:avLst>
                <a:gd name="adj1" fmla="val 4982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8979" name="Group 195"/>
          <p:cNvGrpSpPr>
            <a:grpSpLocks/>
          </p:cNvGrpSpPr>
          <p:nvPr/>
        </p:nvGrpSpPr>
        <p:grpSpPr bwMode="auto">
          <a:xfrm>
            <a:off x="7216776" y="2932116"/>
            <a:ext cx="1744663" cy="1455737"/>
            <a:chOff x="4190" y="1888"/>
            <a:chExt cx="1099" cy="917"/>
          </a:xfrm>
        </p:grpSpPr>
        <p:grpSp>
          <p:nvGrpSpPr>
            <p:cNvPr id="68031" name="Group 196"/>
            <p:cNvGrpSpPr>
              <a:grpSpLocks/>
            </p:cNvGrpSpPr>
            <p:nvPr/>
          </p:nvGrpSpPr>
          <p:grpSpPr bwMode="auto">
            <a:xfrm>
              <a:off x="4377" y="1979"/>
              <a:ext cx="368" cy="258"/>
              <a:chOff x="924" y="1312"/>
              <a:chExt cx="204" cy="130"/>
            </a:xfrm>
          </p:grpSpPr>
          <p:sp>
            <p:nvSpPr>
              <p:cNvPr id="68683" name="Oval 19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4" name="Freeform 19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5" name="Oval 19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6" name="Freeform 20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7" name="Oval 20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8" name="Freeform 20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9" name="Oval 20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0" name="Oval 20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1" name="Oval 20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2" name="Oval 20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3" name="Line 20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4" name="Freeform 20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5" name="Freeform 20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6" name="Freeform 21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7" name="Line 21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98" name="Freeform 21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32" name="Group 213"/>
            <p:cNvGrpSpPr>
              <a:grpSpLocks/>
            </p:cNvGrpSpPr>
            <p:nvPr/>
          </p:nvGrpSpPr>
          <p:grpSpPr bwMode="auto">
            <a:xfrm>
              <a:off x="4468" y="2024"/>
              <a:ext cx="368" cy="258"/>
              <a:chOff x="924" y="1312"/>
              <a:chExt cx="204" cy="130"/>
            </a:xfrm>
          </p:grpSpPr>
          <p:sp>
            <p:nvSpPr>
              <p:cNvPr id="68667" name="Oval 21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8" name="Freeform 21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9" name="Oval 21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0" name="Freeform 21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1" name="Oval 21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2" name="Freeform 21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3" name="Oval 22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4" name="Oval 22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5" name="Oval 22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6" name="Oval 22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7" name="Line 22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8" name="Freeform 22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79" name="Freeform 22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0" name="Freeform 22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1" name="Line 22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82" name="Freeform 22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33" name="Group 230"/>
            <p:cNvGrpSpPr>
              <a:grpSpLocks/>
            </p:cNvGrpSpPr>
            <p:nvPr/>
          </p:nvGrpSpPr>
          <p:grpSpPr bwMode="auto">
            <a:xfrm>
              <a:off x="4422" y="2115"/>
              <a:ext cx="368" cy="258"/>
              <a:chOff x="924" y="1312"/>
              <a:chExt cx="204" cy="130"/>
            </a:xfrm>
          </p:grpSpPr>
          <p:sp>
            <p:nvSpPr>
              <p:cNvPr id="68651" name="Oval 23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2" name="Freeform 23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3" name="Oval 23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4" name="Freeform 23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5" name="Oval 23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6" name="Freeform 23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7" name="Oval 23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8" name="Oval 23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9" name="Oval 23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0" name="Oval 24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1" name="Line 24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2" name="Freeform 24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3" name="Freeform 24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4" name="Freeform 24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5" name="Line 24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66" name="Freeform 24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34" name="Group 247"/>
            <p:cNvGrpSpPr>
              <a:grpSpLocks/>
            </p:cNvGrpSpPr>
            <p:nvPr/>
          </p:nvGrpSpPr>
          <p:grpSpPr bwMode="auto">
            <a:xfrm>
              <a:off x="4513" y="2265"/>
              <a:ext cx="368" cy="258"/>
              <a:chOff x="924" y="1312"/>
              <a:chExt cx="204" cy="130"/>
            </a:xfrm>
          </p:grpSpPr>
          <p:sp>
            <p:nvSpPr>
              <p:cNvPr id="68635" name="Oval 24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6" name="Freeform 24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7" name="Oval 25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8" name="Freeform 25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9" name="Oval 25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0" name="Freeform 25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1" name="Oval 25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2" name="Oval 25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3" name="Oval 25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4" name="Oval 25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5" name="Line 25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6" name="Freeform 25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7" name="Freeform 26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8" name="Freeform 26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49" name="Line 26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50" name="Freeform 26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35" name="Group 264"/>
            <p:cNvGrpSpPr>
              <a:grpSpLocks/>
            </p:cNvGrpSpPr>
            <p:nvPr/>
          </p:nvGrpSpPr>
          <p:grpSpPr bwMode="auto">
            <a:xfrm>
              <a:off x="4377" y="2356"/>
              <a:ext cx="368" cy="258"/>
              <a:chOff x="924" y="1312"/>
              <a:chExt cx="204" cy="130"/>
            </a:xfrm>
          </p:grpSpPr>
          <p:sp>
            <p:nvSpPr>
              <p:cNvPr id="68619" name="Oval 26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0" name="Freeform 26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1" name="Oval 26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2" name="Freeform 26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3" name="Oval 26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4" name="Freeform 27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5" name="Oval 27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6" name="Oval 27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7" name="Oval 27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8" name="Oval 27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29" name="Line 27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0" name="Freeform 27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1" name="Freeform 27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2" name="Freeform 27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3" name="Line 27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34" name="Freeform 28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36" name="Group 281"/>
            <p:cNvGrpSpPr>
              <a:grpSpLocks/>
            </p:cNvGrpSpPr>
            <p:nvPr/>
          </p:nvGrpSpPr>
          <p:grpSpPr bwMode="auto">
            <a:xfrm>
              <a:off x="4513" y="2492"/>
              <a:ext cx="368" cy="258"/>
              <a:chOff x="924" y="1312"/>
              <a:chExt cx="204" cy="130"/>
            </a:xfrm>
          </p:grpSpPr>
          <p:sp>
            <p:nvSpPr>
              <p:cNvPr id="68603" name="Oval 28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4" name="Freeform 28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5" name="Oval 28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6" name="Freeform 28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7" name="Oval 28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8" name="Freeform 28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9" name="Oval 28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0" name="Oval 28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1" name="Oval 29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2" name="Oval 29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3" name="Line 29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4" name="Freeform 29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5" name="Freeform 29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6" name="Freeform 29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7" name="Line 29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18" name="Freeform 29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37" name="Group 298"/>
            <p:cNvGrpSpPr>
              <a:grpSpLocks/>
            </p:cNvGrpSpPr>
            <p:nvPr/>
          </p:nvGrpSpPr>
          <p:grpSpPr bwMode="auto">
            <a:xfrm rot="2511302">
              <a:off x="4740" y="1993"/>
              <a:ext cx="368" cy="258"/>
              <a:chOff x="924" y="1312"/>
              <a:chExt cx="204" cy="130"/>
            </a:xfrm>
          </p:grpSpPr>
          <p:sp>
            <p:nvSpPr>
              <p:cNvPr id="68587" name="Oval 29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8" name="Freeform 30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9" name="Oval 30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0" name="Freeform 30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1" name="Oval 30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2" name="Freeform 30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3" name="Oval 30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4" name="Oval 30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5" name="Oval 30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6" name="Oval 30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7" name="Line 30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8" name="Freeform 31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99" name="Freeform 31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0" name="Freeform 31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1" name="Line 31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602" name="Freeform 31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38" name="Group 315"/>
            <p:cNvGrpSpPr>
              <a:grpSpLocks/>
            </p:cNvGrpSpPr>
            <p:nvPr/>
          </p:nvGrpSpPr>
          <p:grpSpPr bwMode="auto">
            <a:xfrm>
              <a:off x="4644" y="2069"/>
              <a:ext cx="368" cy="258"/>
              <a:chOff x="924" y="1312"/>
              <a:chExt cx="204" cy="130"/>
            </a:xfrm>
          </p:grpSpPr>
          <p:sp>
            <p:nvSpPr>
              <p:cNvPr id="68571" name="Oval 31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2" name="Freeform 31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3" name="Oval 31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4" name="Freeform 31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5" name="Oval 32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6" name="Freeform 32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7" name="Oval 32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8" name="Oval 32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9" name="Oval 32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0" name="Oval 32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1" name="Line 32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2" name="Freeform 32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3" name="Freeform 32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4" name="Freeform 32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5" name="Line 33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86" name="Freeform 33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39" name="Group 332"/>
            <p:cNvGrpSpPr>
              <a:grpSpLocks/>
            </p:cNvGrpSpPr>
            <p:nvPr/>
          </p:nvGrpSpPr>
          <p:grpSpPr bwMode="auto">
            <a:xfrm rot="2265488">
              <a:off x="4785" y="2265"/>
              <a:ext cx="368" cy="258"/>
              <a:chOff x="924" y="1312"/>
              <a:chExt cx="204" cy="130"/>
            </a:xfrm>
          </p:grpSpPr>
          <p:sp>
            <p:nvSpPr>
              <p:cNvPr id="68555" name="Oval 33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6" name="Freeform 33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7" name="Oval 33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8" name="Freeform 33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9" name="Oval 33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0" name="Freeform 33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1" name="Oval 33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2" name="Oval 34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3" name="Oval 34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4" name="Oval 34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5" name="Line 34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6" name="Freeform 34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7" name="Freeform 34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8" name="Freeform 34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69" name="Line 34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70" name="Freeform 34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0" name="Group 349"/>
            <p:cNvGrpSpPr>
              <a:grpSpLocks/>
            </p:cNvGrpSpPr>
            <p:nvPr/>
          </p:nvGrpSpPr>
          <p:grpSpPr bwMode="auto">
            <a:xfrm rot="4141590">
              <a:off x="4775" y="2396"/>
              <a:ext cx="368" cy="258"/>
              <a:chOff x="924" y="1312"/>
              <a:chExt cx="204" cy="130"/>
            </a:xfrm>
          </p:grpSpPr>
          <p:sp>
            <p:nvSpPr>
              <p:cNvPr id="68539" name="Oval 35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0" name="Freeform 35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1" name="Oval 35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2" name="Freeform 35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3" name="Oval 35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4" name="Freeform 35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5" name="Oval 35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6" name="Oval 35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7" name="Oval 35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8" name="Oval 35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49" name="Line 36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0" name="Freeform 36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1" name="Freeform 36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2" name="Freeform 36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3" name="Line 36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54" name="Freeform 36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1" name="Group 366"/>
            <p:cNvGrpSpPr>
              <a:grpSpLocks/>
            </p:cNvGrpSpPr>
            <p:nvPr/>
          </p:nvGrpSpPr>
          <p:grpSpPr bwMode="auto">
            <a:xfrm rot="-3806097">
              <a:off x="4372" y="2492"/>
              <a:ext cx="368" cy="258"/>
              <a:chOff x="924" y="1312"/>
              <a:chExt cx="204" cy="130"/>
            </a:xfrm>
          </p:grpSpPr>
          <p:sp>
            <p:nvSpPr>
              <p:cNvPr id="68523" name="Oval 36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4" name="Freeform 36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5" name="Oval 36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6" name="Freeform 37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7" name="Oval 37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8" name="Freeform 37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9" name="Oval 37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0" name="Oval 37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1" name="Oval 37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2" name="Oval 37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3" name="Line 37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4" name="Freeform 37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5" name="Freeform 37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6" name="Freeform 38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7" name="Line 38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38" name="Freeform 38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2" name="Group 383"/>
            <p:cNvGrpSpPr>
              <a:grpSpLocks/>
            </p:cNvGrpSpPr>
            <p:nvPr/>
          </p:nvGrpSpPr>
          <p:grpSpPr bwMode="auto">
            <a:xfrm>
              <a:off x="4513" y="2115"/>
              <a:ext cx="368" cy="258"/>
              <a:chOff x="924" y="1312"/>
              <a:chExt cx="204" cy="130"/>
            </a:xfrm>
          </p:grpSpPr>
          <p:sp>
            <p:nvSpPr>
              <p:cNvPr id="68507" name="Oval 38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8" name="Freeform 38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9" name="Oval 38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0" name="Freeform 38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1" name="Oval 38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2" name="Freeform 38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3" name="Oval 39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4" name="Oval 39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5" name="Oval 39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6" name="Oval 39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7" name="Line 39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8" name="Freeform 39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19" name="Freeform 39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0" name="Freeform 39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1" name="Line 39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22" name="Freeform 39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3" name="Group 400"/>
            <p:cNvGrpSpPr>
              <a:grpSpLocks/>
            </p:cNvGrpSpPr>
            <p:nvPr/>
          </p:nvGrpSpPr>
          <p:grpSpPr bwMode="auto">
            <a:xfrm>
              <a:off x="4649" y="2251"/>
              <a:ext cx="368" cy="258"/>
              <a:chOff x="924" y="1312"/>
              <a:chExt cx="204" cy="130"/>
            </a:xfrm>
          </p:grpSpPr>
          <p:sp>
            <p:nvSpPr>
              <p:cNvPr id="68491" name="Oval 40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2" name="Freeform 40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3" name="Oval 40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4" name="Freeform 40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5" name="Oval 40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6" name="Freeform 40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7" name="Oval 40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8" name="Oval 40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9" name="Oval 40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0" name="Oval 41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1" name="Line 41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2" name="Freeform 41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3" name="Freeform 41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4" name="Freeform 41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5" name="Line 41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506" name="Freeform 41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4" name="Group 417"/>
            <p:cNvGrpSpPr>
              <a:grpSpLocks/>
            </p:cNvGrpSpPr>
            <p:nvPr/>
          </p:nvGrpSpPr>
          <p:grpSpPr bwMode="auto">
            <a:xfrm>
              <a:off x="4785" y="2387"/>
              <a:ext cx="368" cy="258"/>
              <a:chOff x="924" y="1312"/>
              <a:chExt cx="204" cy="130"/>
            </a:xfrm>
          </p:grpSpPr>
          <p:sp>
            <p:nvSpPr>
              <p:cNvPr id="68475" name="Oval 41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6" name="Freeform 41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7" name="Oval 42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8" name="Freeform 42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9" name="Oval 42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0" name="Freeform 42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1" name="Oval 42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2" name="Oval 42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3" name="Oval 42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4" name="Oval 42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5" name="Line 42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6" name="Freeform 42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7" name="Freeform 43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8" name="Freeform 43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89" name="Line 43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90" name="Freeform 43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5" name="Group 434"/>
            <p:cNvGrpSpPr>
              <a:grpSpLocks/>
            </p:cNvGrpSpPr>
            <p:nvPr/>
          </p:nvGrpSpPr>
          <p:grpSpPr bwMode="auto">
            <a:xfrm>
              <a:off x="4558" y="1888"/>
              <a:ext cx="368" cy="258"/>
              <a:chOff x="924" y="1312"/>
              <a:chExt cx="204" cy="130"/>
            </a:xfrm>
          </p:grpSpPr>
          <p:sp>
            <p:nvSpPr>
              <p:cNvPr id="68459" name="Oval 43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0" name="Freeform 43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1" name="Oval 43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2" name="Freeform 43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3" name="Oval 43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4" name="Freeform 44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5" name="Oval 44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6" name="Oval 44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7" name="Oval 44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8" name="Oval 44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69" name="Line 44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0" name="Freeform 44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1" name="Freeform 44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2" name="Freeform 44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3" name="Line 44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74" name="Freeform 45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6" name="Group 451"/>
            <p:cNvGrpSpPr>
              <a:grpSpLocks/>
            </p:cNvGrpSpPr>
            <p:nvPr/>
          </p:nvGrpSpPr>
          <p:grpSpPr bwMode="auto">
            <a:xfrm rot="2813791">
              <a:off x="4704" y="1924"/>
              <a:ext cx="530" cy="640"/>
              <a:chOff x="5760" y="1888"/>
              <a:chExt cx="530" cy="640"/>
            </a:xfrm>
          </p:grpSpPr>
          <p:grpSp>
            <p:nvGrpSpPr>
              <p:cNvPr id="68408" name="Group 452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8443" name="Oval 45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4" name="Freeform 45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5" name="Oval 45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6" name="Freeform 45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7" name="Oval 45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8" name="Freeform 45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9" name="Oval 45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0" name="Oval 46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1" name="Oval 46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2" name="Oval 46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3" name="Line 46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4" name="Freeform 46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5" name="Freeform 46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6" name="Freeform 46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7" name="Line 46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58" name="Freeform 46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409" name="Group 469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8427" name="Oval 47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8" name="Freeform 47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9" name="Oval 47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0" name="Freeform 47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1" name="Oval 47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2" name="Freeform 47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3" name="Oval 47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4" name="Oval 47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5" name="Oval 47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6" name="Oval 47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7" name="Line 48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8" name="Freeform 48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39" name="Freeform 48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0" name="Freeform 48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1" name="Line 48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42" name="Freeform 48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410" name="Group 486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8411" name="Oval 48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12" name="Freeform 48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13" name="Oval 48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14" name="Freeform 49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15" name="Oval 49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16" name="Freeform 49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17" name="Oval 49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18" name="Oval 49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19" name="Oval 49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0" name="Oval 49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1" name="Line 49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2" name="Freeform 49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3" name="Freeform 49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4" name="Freeform 50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5" name="Line 50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426" name="Freeform 50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8047" name="Group 503"/>
            <p:cNvGrpSpPr>
              <a:grpSpLocks/>
            </p:cNvGrpSpPr>
            <p:nvPr/>
          </p:nvGrpSpPr>
          <p:grpSpPr bwMode="auto">
            <a:xfrm>
              <a:off x="4377" y="2523"/>
              <a:ext cx="368" cy="258"/>
              <a:chOff x="924" y="1312"/>
              <a:chExt cx="204" cy="130"/>
            </a:xfrm>
          </p:grpSpPr>
          <p:sp>
            <p:nvSpPr>
              <p:cNvPr id="68392" name="Oval 50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3" name="Freeform 50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4" name="Oval 50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5" name="Freeform 50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6" name="Oval 50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7" name="Freeform 50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8" name="Oval 51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9" name="Oval 51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00" name="Oval 51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01" name="Oval 51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02" name="Line 51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03" name="Freeform 51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04" name="Freeform 51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05" name="Freeform 51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06" name="Line 51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407" name="Freeform 51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8" name="Group 520"/>
            <p:cNvGrpSpPr>
              <a:grpSpLocks/>
            </p:cNvGrpSpPr>
            <p:nvPr/>
          </p:nvGrpSpPr>
          <p:grpSpPr bwMode="auto">
            <a:xfrm rot="2775543"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8376" name="Oval 52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7" name="Freeform 52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8" name="Oval 52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9" name="Freeform 52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0" name="Oval 52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1" name="Freeform 52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2" name="Oval 52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3" name="Oval 52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4" name="Oval 52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5" name="Oval 53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6" name="Line 53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7" name="Freeform 53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8" name="Freeform 53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89" name="Freeform 53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0" name="Line 53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91" name="Freeform 53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49" name="Group 537"/>
            <p:cNvGrpSpPr>
              <a:grpSpLocks/>
            </p:cNvGrpSpPr>
            <p:nvPr/>
          </p:nvGrpSpPr>
          <p:grpSpPr bwMode="auto">
            <a:xfrm rot="2775543"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8360" name="Oval 53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1" name="Freeform 53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2" name="Oval 54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3" name="Freeform 54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4" name="Oval 54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5" name="Freeform 54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6" name="Oval 54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7" name="Oval 54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8" name="Oval 54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69" name="Oval 54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0" name="Line 54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1" name="Freeform 54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2" name="Freeform 55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3" name="Freeform 55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4" name="Line 55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75" name="Freeform 55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50" name="Group 554"/>
            <p:cNvGrpSpPr>
              <a:grpSpLocks/>
            </p:cNvGrpSpPr>
            <p:nvPr/>
          </p:nvGrpSpPr>
          <p:grpSpPr bwMode="auto">
            <a:xfrm>
              <a:off x="4332" y="2160"/>
              <a:ext cx="368" cy="258"/>
              <a:chOff x="924" y="1312"/>
              <a:chExt cx="204" cy="130"/>
            </a:xfrm>
          </p:grpSpPr>
          <p:sp>
            <p:nvSpPr>
              <p:cNvPr id="68344" name="Oval 55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5" name="Freeform 55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6" name="Oval 55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7" name="Freeform 55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8" name="Oval 55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9" name="Freeform 56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0" name="Oval 56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1" name="Oval 56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2" name="Oval 56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3" name="Oval 56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4" name="Line 56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5" name="Freeform 56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6" name="Freeform 56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7" name="Freeform 56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8" name="Line 56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59" name="Freeform 57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51" name="Group 571"/>
            <p:cNvGrpSpPr>
              <a:grpSpLocks/>
            </p:cNvGrpSpPr>
            <p:nvPr/>
          </p:nvGrpSpPr>
          <p:grpSpPr bwMode="auto">
            <a:xfrm>
              <a:off x="4468" y="2296"/>
              <a:ext cx="368" cy="258"/>
              <a:chOff x="924" y="1312"/>
              <a:chExt cx="204" cy="130"/>
            </a:xfrm>
          </p:grpSpPr>
          <p:sp>
            <p:nvSpPr>
              <p:cNvPr id="68328" name="Oval 57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9" name="Freeform 57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0" name="Oval 57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1" name="Freeform 57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2" name="Oval 57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3" name="Freeform 57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4" name="Oval 57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5" name="Oval 57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6" name="Oval 58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7" name="Oval 58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8" name="Line 58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39" name="Freeform 58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0" name="Freeform 58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1" name="Freeform 58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2" name="Line 58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43" name="Freeform 58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52" name="Group 588"/>
            <p:cNvGrpSpPr>
              <a:grpSpLocks/>
            </p:cNvGrpSpPr>
            <p:nvPr/>
          </p:nvGrpSpPr>
          <p:grpSpPr bwMode="auto">
            <a:xfrm>
              <a:off x="4604" y="2432"/>
              <a:ext cx="368" cy="258"/>
              <a:chOff x="924" y="1312"/>
              <a:chExt cx="204" cy="130"/>
            </a:xfrm>
          </p:grpSpPr>
          <p:sp>
            <p:nvSpPr>
              <p:cNvPr id="68312" name="Oval 58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3" name="Freeform 59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4" name="Oval 59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5" name="Freeform 59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6" name="Oval 59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7" name="Freeform 59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8" name="Oval 59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9" name="Oval 59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0" name="Oval 59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1" name="Oval 59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2" name="Line 59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3" name="Freeform 60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4" name="Freeform 60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5" name="Freeform 60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6" name="Line 60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27" name="Freeform 60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53" name="Group 605"/>
            <p:cNvGrpSpPr>
              <a:grpSpLocks/>
            </p:cNvGrpSpPr>
            <p:nvPr/>
          </p:nvGrpSpPr>
          <p:grpSpPr bwMode="auto">
            <a:xfrm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8296" name="Oval 60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7" name="Freeform 60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8" name="Oval 60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9" name="Freeform 60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0" name="Oval 61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1" name="Freeform 61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2" name="Oval 61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3" name="Oval 61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4" name="Oval 61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5" name="Oval 61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6" name="Line 61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7" name="Freeform 61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8" name="Freeform 61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09" name="Freeform 61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0" name="Line 62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311" name="Freeform 62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54" name="Group 622"/>
            <p:cNvGrpSpPr>
              <a:grpSpLocks/>
            </p:cNvGrpSpPr>
            <p:nvPr/>
          </p:nvGrpSpPr>
          <p:grpSpPr bwMode="auto">
            <a:xfrm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8280" name="Oval 62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1" name="Freeform 62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2" name="Oval 62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3" name="Freeform 62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4" name="Oval 62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5" name="Freeform 62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6" name="Oval 62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7" name="Oval 63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8" name="Oval 63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89" name="Oval 63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0" name="Line 63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1" name="Freeform 63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2" name="Freeform 63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3" name="Freeform 63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4" name="Line 63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95" name="Freeform 63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55" name="Group 639"/>
            <p:cNvGrpSpPr>
              <a:grpSpLocks/>
            </p:cNvGrpSpPr>
            <p:nvPr/>
          </p:nvGrpSpPr>
          <p:grpSpPr bwMode="auto">
            <a:xfrm>
              <a:off x="4468" y="2432"/>
              <a:ext cx="368" cy="258"/>
              <a:chOff x="924" y="1312"/>
              <a:chExt cx="204" cy="130"/>
            </a:xfrm>
          </p:grpSpPr>
          <p:sp>
            <p:nvSpPr>
              <p:cNvPr id="68264" name="Oval 64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65" name="Freeform 64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66" name="Oval 64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67" name="Freeform 64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68" name="Oval 64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69" name="Freeform 64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0" name="Oval 64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1" name="Oval 64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2" name="Oval 64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3" name="Oval 64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4" name="Line 65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5" name="Freeform 65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6" name="Freeform 65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7" name="Freeform 65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8" name="Line 65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279" name="Freeform 65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8056" name="Group 656"/>
            <p:cNvGrpSpPr>
              <a:grpSpLocks/>
            </p:cNvGrpSpPr>
            <p:nvPr/>
          </p:nvGrpSpPr>
          <p:grpSpPr bwMode="auto">
            <a:xfrm rot="2813791">
              <a:off x="4568" y="2060"/>
              <a:ext cx="530" cy="640"/>
              <a:chOff x="5760" y="1888"/>
              <a:chExt cx="530" cy="640"/>
            </a:xfrm>
          </p:grpSpPr>
          <p:grpSp>
            <p:nvGrpSpPr>
              <p:cNvPr id="68213" name="Group 657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8248" name="Oval 65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9" name="Freeform 65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0" name="Oval 66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1" name="Freeform 66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2" name="Oval 66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3" name="Freeform 66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4" name="Oval 66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5" name="Oval 66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6" name="Oval 66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7" name="Oval 66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8" name="Line 66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59" name="Freeform 66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60" name="Freeform 67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61" name="Freeform 67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62" name="Line 67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63" name="Freeform 67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214" name="Group 674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8232" name="Oval 67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3" name="Freeform 67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4" name="Oval 67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5" name="Freeform 67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6" name="Oval 67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7" name="Freeform 68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8" name="Oval 68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9" name="Oval 68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0" name="Oval 68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1" name="Oval 68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2" name="Line 68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3" name="Freeform 68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4" name="Freeform 68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5" name="Freeform 68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6" name="Line 68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47" name="Freeform 69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215" name="Group 691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8216" name="Oval 69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17" name="Freeform 69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18" name="Oval 69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19" name="Freeform 69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0" name="Oval 69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1" name="Freeform 69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2" name="Oval 69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3" name="Oval 69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4" name="Oval 70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5" name="Oval 70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6" name="Line 70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7" name="Freeform 70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8" name="Freeform 70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29" name="Freeform 70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0" name="Line 70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31" name="Freeform 70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8057" name="Group 708"/>
            <p:cNvGrpSpPr>
              <a:grpSpLocks/>
            </p:cNvGrpSpPr>
            <p:nvPr/>
          </p:nvGrpSpPr>
          <p:grpSpPr bwMode="auto">
            <a:xfrm rot="2813791">
              <a:off x="4577" y="2069"/>
              <a:ext cx="530" cy="640"/>
              <a:chOff x="5760" y="1888"/>
              <a:chExt cx="530" cy="640"/>
            </a:xfrm>
          </p:grpSpPr>
          <p:grpSp>
            <p:nvGrpSpPr>
              <p:cNvPr id="68162" name="Group 709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8197" name="Oval 71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8" name="Freeform 71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9" name="Oval 71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0" name="Freeform 71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1" name="Oval 71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2" name="Freeform 71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3" name="Oval 71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4" name="Oval 71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5" name="Oval 71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6" name="Oval 71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7" name="Line 72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8" name="Freeform 72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09" name="Freeform 72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10" name="Freeform 72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11" name="Line 72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212" name="Freeform 72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163" name="Group 726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8181" name="Oval 72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2" name="Freeform 72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3" name="Oval 72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4" name="Freeform 73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5" name="Oval 73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6" name="Freeform 73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7" name="Oval 73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8" name="Oval 73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9" name="Oval 73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0" name="Oval 73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1" name="Line 73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2" name="Freeform 73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3" name="Freeform 73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4" name="Freeform 74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5" name="Line 74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96" name="Freeform 74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164" name="Group 743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8165" name="Oval 74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66" name="Freeform 74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67" name="Oval 74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68" name="Freeform 74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69" name="Oval 74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0" name="Freeform 74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1" name="Oval 75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2" name="Oval 75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3" name="Oval 75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4" name="Oval 75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5" name="Line 75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6" name="Freeform 75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7" name="Freeform 75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8" name="Freeform 75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79" name="Line 75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80" name="Freeform 75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8058" name="Group 760"/>
            <p:cNvGrpSpPr>
              <a:grpSpLocks/>
            </p:cNvGrpSpPr>
            <p:nvPr/>
          </p:nvGrpSpPr>
          <p:grpSpPr bwMode="auto">
            <a:xfrm rot="2813791">
              <a:off x="4250" y="1924"/>
              <a:ext cx="530" cy="640"/>
              <a:chOff x="5760" y="1888"/>
              <a:chExt cx="530" cy="640"/>
            </a:xfrm>
          </p:grpSpPr>
          <p:grpSp>
            <p:nvGrpSpPr>
              <p:cNvPr id="68111" name="Group 761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8146" name="Oval 76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7" name="Freeform 76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8" name="Oval 76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9" name="Freeform 76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0" name="Oval 76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1" name="Freeform 76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2" name="Oval 76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3" name="Oval 76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4" name="Oval 77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5" name="Oval 77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6" name="Line 77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7" name="Freeform 77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8" name="Freeform 77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59" name="Freeform 77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60" name="Line 77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61" name="Freeform 77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112" name="Group 778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8130" name="Oval 77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1" name="Freeform 78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2" name="Oval 78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3" name="Freeform 78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4" name="Oval 78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5" name="Freeform 78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6" name="Oval 78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7" name="Oval 78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8" name="Oval 78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39" name="Oval 78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0" name="Line 78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1" name="Freeform 79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2" name="Freeform 79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3" name="Freeform 79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4" name="Line 79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45" name="Freeform 79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113" name="Group 795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8114" name="Oval 79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15" name="Freeform 79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16" name="Oval 79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17" name="Freeform 79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18" name="Oval 80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19" name="Freeform 80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0" name="Oval 80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1" name="Oval 80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2" name="Oval 80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3" name="Oval 80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4" name="Line 80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5" name="Freeform 80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6" name="Freeform 80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7" name="Freeform 80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8" name="Line 81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29" name="Freeform 81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8059" name="Group 812"/>
            <p:cNvGrpSpPr>
              <a:grpSpLocks/>
            </p:cNvGrpSpPr>
            <p:nvPr/>
          </p:nvGrpSpPr>
          <p:grpSpPr bwMode="auto">
            <a:xfrm rot="2813791">
              <a:off x="4245" y="2069"/>
              <a:ext cx="530" cy="640"/>
              <a:chOff x="5760" y="1888"/>
              <a:chExt cx="530" cy="640"/>
            </a:xfrm>
          </p:grpSpPr>
          <p:grpSp>
            <p:nvGrpSpPr>
              <p:cNvPr id="68060" name="Group 813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8095" name="Oval 81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6" name="Freeform 81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7" name="Oval 81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8" name="Freeform 81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9" name="Oval 81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0" name="Freeform 81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1" name="Oval 82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2" name="Oval 82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3" name="Oval 82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4" name="Oval 82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5" name="Line 82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6" name="Freeform 82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7" name="Freeform 82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8" name="Freeform 82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09" name="Line 82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110" name="Freeform 82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061" name="Group 830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8079" name="Oval 831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0" name="Freeform 832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1" name="Oval 833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2" name="Freeform 834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3" name="Oval 835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4" name="Freeform 836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5" name="Oval 83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6" name="Oval 83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7" name="Oval 83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8" name="Oval 84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89" name="Line 841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0" name="Freeform 842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1" name="Freeform 843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2" name="Freeform 844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3" name="Line 845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94" name="Freeform 846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8062" name="Group 847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8063" name="Oval 84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64" name="Freeform 84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65" name="Oval 85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66" name="Freeform 85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67" name="Oval 85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68" name="Freeform 85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69" name="Oval 85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0" name="Oval 85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1" name="Oval 85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2" name="Oval 85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3" name="Line 85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4" name="Freeform 85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5" name="Freeform 86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6" name="Freeform 86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7" name="Line 86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8078" name="Freeform 86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119648" name="Group 864"/>
          <p:cNvGrpSpPr>
            <a:grpSpLocks/>
          </p:cNvGrpSpPr>
          <p:nvPr/>
        </p:nvGrpSpPr>
        <p:grpSpPr bwMode="auto">
          <a:xfrm>
            <a:off x="7780338" y="2362200"/>
            <a:ext cx="1744662" cy="1455738"/>
            <a:chOff x="4190" y="1888"/>
            <a:chExt cx="1099" cy="917"/>
          </a:xfrm>
        </p:grpSpPr>
        <p:grpSp>
          <p:nvGrpSpPr>
            <p:cNvPr id="67363" name="Group 865"/>
            <p:cNvGrpSpPr>
              <a:grpSpLocks/>
            </p:cNvGrpSpPr>
            <p:nvPr/>
          </p:nvGrpSpPr>
          <p:grpSpPr bwMode="auto">
            <a:xfrm>
              <a:off x="4377" y="1979"/>
              <a:ext cx="368" cy="258"/>
              <a:chOff x="924" y="1312"/>
              <a:chExt cx="204" cy="130"/>
            </a:xfrm>
          </p:grpSpPr>
          <p:sp>
            <p:nvSpPr>
              <p:cNvPr id="68015" name="Oval 86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6" name="Freeform 86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7" name="Oval 86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8" name="Freeform 86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9" name="Oval 87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0" name="Freeform 87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1" name="Oval 87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2" name="Oval 87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3" name="Oval 87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4" name="Oval 87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5" name="Line 87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6" name="Freeform 87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7" name="Freeform 87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8" name="Freeform 87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29" name="Line 88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30" name="Freeform 88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64" name="Group 882"/>
            <p:cNvGrpSpPr>
              <a:grpSpLocks/>
            </p:cNvGrpSpPr>
            <p:nvPr/>
          </p:nvGrpSpPr>
          <p:grpSpPr bwMode="auto">
            <a:xfrm>
              <a:off x="4468" y="2024"/>
              <a:ext cx="368" cy="258"/>
              <a:chOff x="924" y="1312"/>
              <a:chExt cx="204" cy="130"/>
            </a:xfrm>
          </p:grpSpPr>
          <p:sp>
            <p:nvSpPr>
              <p:cNvPr id="67999" name="Oval 88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0" name="Freeform 88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1" name="Oval 88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2" name="Freeform 88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3" name="Oval 88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4" name="Freeform 88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5" name="Oval 88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6" name="Oval 89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7" name="Oval 89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8" name="Oval 89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09" name="Line 89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0" name="Freeform 89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1" name="Freeform 89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2" name="Freeform 89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3" name="Line 89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8014" name="Freeform 89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65" name="Group 899"/>
            <p:cNvGrpSpPr>
              <a:grpSpLocks/>
            </p:cNvGrpSpPr>
            <p:nvPr/>
          </p:nvGrpSpPr>
          <p:grpSpPr bwMode="auto">
            <a:xfrm>
              <a:off x="4422" y="2115"/>
              <a:ext cx="368" cy="258"/>
              <a:chOff x="924" y="1312"/>
              <a:chExt cx="204" cy="130"/>
            </a:xfrm>
          </p:grpSpPr>
          <p:sp>
            <p:nvSpPr>
              <p:cNvPr id="67983" name="Oval 90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4" name="Freeform 90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5" name="Oval 90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6" name="Freeform 90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7" name="Oval 90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8" name="Freeform 90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9" name="Oval 90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0" name="Oval 90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1" name="Oval 90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2" name="Oval 90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3" name="Line 91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4" name="Freeform 91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5" name="Freeform 91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6" name="Freeform 91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7" name="Line 91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98" name="Freeform 91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66" name="Group 916"/>
            <p:cNvGrpSpPr>
              <a:grpSpLocks/>
            </p:cNvGrpSpPr>
            <p:nvPr/>
          </p:nvGrpSpPr>
          <p:grpSpPr bwMode="auto">
            <a:xfrm>
              <a:off x="4513" y="2265"/>
              <a:ext cx="368" cy="258"/>
              <a:chOff x="924" y="1312"/>
              <a:chExt cx="204" cy="130"/>
            </a:xfrm>
          </p:grpSpPr>
          <p:sp>
            <p:nvSpPr>
              <p:cNvPr id="67967" name="Oval 91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8" name="Freeform 91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9" name="Oval 91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0" name="Freeform 92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1" name="Oval 92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2" name="Freeform 92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3" name="Oval 92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4" name="Oval 92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5" name="Oval 92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6" name="Oval 92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7" name="Line 92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8" name="Freeform 92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79" name="Freeform 92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0" name="Freeform 93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1" name="Line 93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82" name="Freeform 93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67" name="Group 933"/>
            <p:cNvGrpSpPr>
              <a:grpSpLocks/>
            </p:cNvGrpSpPr>
            <p:nvPr/>
          </p:nvGrpSpPr>
          <p:grpSpPr bwMode="auto">
            <a:xfrm>
              <a:off x="4377" y="2356"/>
              <a:ext cx="368" cy="258"/>
              <a:chOff x="924" y="1312"/>
              <a:chExt cx="204" cy="130"/>
            </a:xfrm>
          </p:grpSpPr>
          <p:sp>
            <p:nvSpPr>
              <p:cNvPr id="67951" name="Oval 93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2" name="Freeform 93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3" name="Oval 93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4" name="Freeform 93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5" name="Oval 93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6" name="Freeform 93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7" name="Oval 94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8" name="Oval 94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9" name="Oval 94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0" name="Oval 94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1" name="Line 94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2" name="Freeform 94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3" name="Freeform 94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4" name="Freeform 94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5" name="Line 94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66" name="Freeform 94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68" name="Group 950"/>
            <p:cNvGrpSpPr>
              <a:grpSpLocks/>
            </p:cNvGrpSpPr>
            <p:nvPr/>
          </p:nvGrpSpPr>
          <p:grpSpPr bwMode="auto">
            <a:xfrm>
              <a:off x="4513" y="2492"/>
              <a:ext cx="368" cy="258"/>
              <a:chOff x="924" y="1312"/>
              <a:chExt cx="204" cy="130"/>
            </a:xfrm>
          </p:grpSpPr>
          <p:sp>
            <p:nvSpPr>
              <p:cNvPr id="67935" name="Oval 95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6" name="Freeform 95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7" name="Oval 95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8" name="Freeform 95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9" name="Oval 95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0" name="Freeform 95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1" name="Oval 95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2" name="Oval 95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3" name="Oval 95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4" name="Oval 96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5" name="Line 96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6" name="Freeform 96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7" name="Freeform 96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8" name="Freeform 96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49" name="Line 96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50" name="Freeform 96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69" name="Group 967"/>
            <p:cNvGrpSpPr>
              <a:grpSpLocks/>
            </p:cNvGrpSpPr>
            <p:nvPr/>
          </p:nvGrpSpPr>
          <p:grpSpPr bwMode="auto">
            <a:xfrm rot="2511302">
              <a:off x="4740" y="1993"/>
              <a:ext cx="368" cy="258"/>
              <a:chOff x="924" y="1312"/>
              <a:chExt cx="204" cy="130"/>
            </a:xfrm>
          </p:grpSpPr>
          <p:sp>
            <p:nvSpPr>
              <p:cNvPr id="67919" name="Oval 96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0" name="Freeform 96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1" name="Oval 97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2" name="Freeform 97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3" name="Oval 97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4" name="Freeform 97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5" name="Oval 97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6" name="Oval 97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7" name="Oval 97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8" name="Oval 97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29" name="Line 97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0" name="Freeform 97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1" name="Freeform 98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2" name="Freeform 98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3" name="Line 98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34" name="Freeform 98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0" name="Group 984"/>
            <p:cNvGrpSpPr>
              <a:grpSpLocks/>
            </p:cNvGrpSpPr>
            <p:nvPr/>
          </p:nvGrpSpPr>
          <p:grpSpPr bwMode="auto">
            <a:xfrm>
              <a:off x="4644" y="2069"/>
              <a:ext cx="368" cy="258"/>
              <a:chOff x="924" y="1312"/>
              <a:chExt cx="204" cy="130"/>
            </a:xfrm>
          </p:grpSpPr>
          <p:sp>
            <p:nvSpPr>
              <p:cNvPr id="67903" name="Oval 98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4" name="Freeform 98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5" name="Oval 98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6" name="Freeform 98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7" name="Oval 98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8" name="Freeform 99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9" name="Oval 99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0" name="Oval 99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1" name="Oval 99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2" name="Oval 99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3" name="Line 99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4" name="Freeform 99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5" name="Freeform 99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6" name="Freeform 99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7" name="Line 99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18" name="Freeform 100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1" name="Group 1001"/>
            <p:cNvGrpSpPr>
              <a:grpSpLocks/>
            </p:cNvGrpSpPr>
            <p:nvPr/>
          </p:nvGrpSpPr>
          <p:grpSpPr bwMode="auto">
            <a:xfrm rot="2265488">
              <a:off x="4785" y="2265"/>
              <a:ext cx="368" cy="258"/>
              <a:chOff x="924" y="1312"/>
              <a:chExt cx="204" cy="130"/>
            </a:xfrm>
          </p:grpSpPr>
          <p:sp>
            <p:nvSpPr>
              <p:cNvPr id="67887" name="Oval 100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8" name="Freeform 100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9" name="Oval 100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0" name="Freeform 100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1" name="Oval 100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2" name="Freeform 100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3" name="Oval 100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4" name="Oval 100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5" name="Oval 101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6" name="Oval 101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7" name="Line 101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8" name="Freeform 101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99" name="Freeform 101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0" name="Freeform 101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1" name="Line 101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902" name="Freeform 101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2" name="Group 1018"/>
            <p:cNvGrpSpPr>
              <a:grpSpLocks/>
            </p:cNvGrpSpPr>
            <p:nvPr/>
          </p:nvGrpSpPr>
          <p:grpSpPr bwMode="auto">
            <a:xfrm rot="4141590">
              <a:off x="4775" y="2396"/>
              <a:ext cx="368" cy="258"/>
              <a:chOff x="924" y="1312"/>
              <a:chExt cx="204" cy="130"/>
            </a:xfrm>
          </p:grpSpPr>
          <p:sp>
            <p:nvSpPr>
              <p:cNvPr id="67871" name="Oval 101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2" name="Freeform 102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3" name="Oval 102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4" name="Freeform 102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5" name="Oval 102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6" name="Freeform 102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7" name="Oval 102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8" name="Oval 102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9" name="Oval 102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0" name="Oval 102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1" name="Line 102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2" name="Freeform 103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3" name="Freeform 103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4" name="Freeform 103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5" name="Line 103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86" name="Freeform 103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3" name="Group 1035"/>
            <p:cNvGrpSpPr>
              <a:grpSpLocks/>
            </p:cNvGrpSpPr>
            <p:nvPr/>
          </p:nvGrpSpPr>
          <p:grpSpPr bwMode="auto">
            <a:xfrm rot="-3806097">
              <a:off x="4372" y="2492"/>
              <a:ext cx="368" cy="258"/>
              <a:chOff x="924" y="1312"/>
              <a:chExt cx="204" cy="130"/>
            </a:xfrm>
          </p:grpSpPr>
          <p:sp>
            <p:nvSpPr>
              <p:cNvPr id="67855" name="Oval 103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6" name="Freeform 103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7" name="Oval 103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8" name="Freeform 103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9" name="Oval 104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0" name="Freeform 104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1" name="Oval 104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2" name="Oval 104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3" name="Oval 104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4" name="Oval 104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5" name="Line 104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6" name="Freeform 104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7" name="Freeform 104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8" name="Freeform 104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69" name="Line 105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70" name="Freeform 105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4" name="Group 1052"/>
            <p:cNvGrpSpPr>
              <a:grpSpLocks/>
            </p:cNvGrpSpPr>
            <p:nvPr/>
          </p:nvGrpSpPr>
          <p:grpSpPr bwMode="auto">
            <a:xfrm>
              <a:off x="4513" y="2115"/>
              <a:ext cx="368" cy="258"/>
              <a:chOff x="924" y="1312"/>
              <a:chExt cx="204" cy="130"/>
            </a:xfrm>
          </p:grpSpPr>
          <p:sp>
            <p:nvSpPr>
              <p:cNvPr id="67839" name="Oval 105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0" name="Freeform 105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1" name="Oval 105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2" name="Freeform 105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3" name="Oval 105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4" name="Freeform 105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5" name="Oval 105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6" name="Oval 106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7" name="Oval 106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8" name="Oval 106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49" name="Line 106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0" name="Freeform 106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1" name="Freeform 106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2" name="Freeform 106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3" name="Line 106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54" name="Freeform 106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5" name="Group 1069"/>
            <p:cNvGrpSpPr>
              <a:grpSpLocks/>
            </p:cNvGrpSpPr>
            <p:nvPr/>
          </p:nvGrpSpPr>
          <p:grpSpPr bwMode="auto">
            <a:xfrm>
              <a:off x="4649" y="2251"/>
              <a:ext cx="368" cy="258"/>
              <a:chOff x="924" y="1312"/>
              <a:chExt cx="204" cy="130"/>
            </a:xfrm>
          </p:grpSpPr>
          <p:sp>
            <p:nvSpPr>
              <p:cNvPr id="67823" name="Oval 107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4" name="Freeform 107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5" name="Oval 107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6" name="Freeform 107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7" name="Oval 107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8" name="Freeform 107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9" name="Oval 107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0" name="Oval 107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1" name="Oval 107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2" name="Oval 107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3" name="Line 108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4" name="Freeform 108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5" name="Freeform 108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6" name="Freeform 108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7" name="Line 108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38" name="Freeform 108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6" name="Group 1086"/>
            <p:cNvGrpSpPr>
              <a:grpSpLocks/>
            </p:cNvGrpSpPr>
            <p:nvPr/>
          </p:nvGrpSpPr>
          <p:grpSpPr bwMode="auto">
            <a:xfrm>
              <a:off x="4785" y="2387"/>
              <a:ext cx="368" cy="258"/>
              <a:chOff x="924" y="1312"/>
              <a:chExt cx="204" cy="130"/>
            </a:xfrm>
          </p:grpSpPr>
          <p:sp>
            <p:nvSpPr>
              <p:cNvPr id="67807" name="Oval 108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8" name="Freeform 108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9" name="Oval 108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0" name="Freeform 109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1" name="Oval 109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2" name="Freeform 109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3" name="Oval 109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4" name="Oval 109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5" name="Oval 109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6" name="Oval 109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7" name="Line 109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8" name="Freeform 109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19" name="Freeform 109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0" name="Freeform 110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1" name="Line 110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22" name="Freeform 110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7" name="Group 1103"/>
            <p:cNvGrpSpPr>
              <a:grpSpLocks/>
            </p:cNvGrpSpPr>
            <p:nvPr/>
          </p:nvGrpSpPr>
          <p:grpSpPr bwMode="auto">
            <a:xfrm>
              <a:off x="4558" y="1888"/>
              <a:ext cx="368" cy="258"/>
              <a:chOff x="924" y="1312"/>
              <a:chExt cx="204" cy="130"/>
            </a:xfrm>
          </p:grpSpPr>
          <p:sp>
            <p:nvSpPr>
              <p:cNvPr id="67791" name="Oval 110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92" name="Freeform 110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93" name="Oval 110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94" name="Freeform 110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95" name="Oval 110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96" name="Freeform 110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97" name="Oval 111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98" name="Oval 111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99" name="Oval 111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0" name="Oval 111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1" name="Line 111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2" name="Freeform 111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3" name="Freeform 111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4" name="Freeform 111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5" name="Line 111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806" name="Freeform 111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78" name="Group 1120"/>
            <p:cNvGrpSpPr>
              <a:grpSpLocks/>
            </p:cNvGrpSpPr>
            <p:nvPr/>
          </p:nvGrpSpPr>
          <p:grpSpPr bwMode="auto">
            <a:xfrm rot="2813791">
              <a:off x="4704" y="1924"/>
              <a:ext cx="530" cy="640"/>
              <a:chOff x="5760" y="1888"/>
              <a:chExt cx="530" cy="640"/>
            </a:xfrm>
          </p:grpSpPr>
          <p:grpSp>
            <p:nvGrpSpPr>
              <p:cNvPr id="67740" name="Group 1121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7775" name="Oval 112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6" name="Freeform 112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7" name="Oval 112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8" name="Freeform 112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9" name="Oval 112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0" name="Freeform 112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1" name="Oval 112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2" name="Oval 112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3" name="Oval 113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4" name="Oval 113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5" name="Line 113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6" name="Freeform 113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7" name="Freeform 113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8" name="Freeform 113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89" name="Line 113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90" name="Freeform 113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741" name="Group 1138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7759" name="Oval 113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0" name="Freeform 114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1" name="Oval 114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2" name="Freeform 114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3" name="Oval 114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4" name="Freeform 114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5" name="Oval 114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6" name="Oval 114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7" name="Oval 114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8" name="Oval 114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69" name="Line 114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0" name="Freeform 115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1" name="Freeform 115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2" name="Freeform 115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3" name="Line 115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74" name="Freeform 115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742" name="Group 1155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7743" name="Oval 115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44" name="Freeform 115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45" name="Oval 115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46" name="Freeform 115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47" name="Oval 116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48" name="Freeform 116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49" name="Oval 116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0" name="Oval 116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1" name="Oval 116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2" name="Oval 116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3" name="Line 116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4" name="Freeform 116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5" name="Freeform 116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6" name="Freeform 116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7" name="Line 117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758" name="Freeform 117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7379" name="Group 1172"/>
            <p:cNvGrpSpPr>
              <a:grpSpLocks/>
            </p:cNvGrpSpPr>
            <p:nvPr/>
          </p:nvGrpSpPr>
          <p:grpSpPr bwMode="auto">
            <a:xfrm>
              <a:off x="4377" y="2523"/>
              <a:ext cx="368" cy="258"/>
              <a:chOff x="924" y="1312"/>
              <a:chExt cx="204" cy="130"/>
            </a:xfrm>
          </p:grpSpPr>
          <p:sp>
            <p:nvSpPr>
              <p:cNvPr id="67724" name="Oval 117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5" name="Freeform 117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6" name="Oval 117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7" name="Freeform 117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8" name="Oval 117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9" name="Freeform 117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0" name="Oval 117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1" name="Oval 118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2" name="Oval 118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3" name="Oval 118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4" name="Line 118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5" name="Freeform 118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6" name="Freeform 118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7" name="Freeform 118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8" name="Line 118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39" name="Freeform 118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0" name="Group 1189"/>
            <p:cNvGrpSpPr>
              <a:grpSpLocks/>
            </p:cNvGrpSpPr>
            <p:nvPr/>
          </p:nvGrpSpPr>
          <p:grpSpPr bwMode="auto">
            <a:xfrm rot="2775543"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7708" name="Oval 119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9" name="Freeform 119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0" name="Oval 119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1" name="Freeform 119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2" name="Oval 119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3" name="Freeform 119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4" name="Oval 119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5" name="Oval 119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6" name="Oval 119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7" name="Oval 119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8" name="Line 120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19" name="Freeform 120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0" name="Freeform 120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1" name="Freeform 120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2" name="Line 120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23" name="Freeform 120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1" name="Group 1206"/>
            <p:cNvGrpSpPr>
              <a:grpSpLocks/>
            </p:cNvGrpSpPr>
            <p:nvPr/>
          </p:nvGrpSpPr>
          <p:grpSpPr bwMode="auto">
            <a:xfrm rot="2775543"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7692" name="Oval 120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3" name="Freeform 120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4" name="Oval 120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5" name="Freeform 121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6" name="Oval 121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7" name="Freeform 121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8" name="Oval 121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9" name="Oval 121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0" name="Oval 121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1" name="Oval 121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2" name="Line 121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3" name="Freeform 121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4" name="Freeform 121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5" name="Freeform 122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6" name="Line 122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707" name="Freeform 122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2" name="Group 1223"/>
            <p:cNvGrpSpPr>
              <a:grpSpLocks/>
            </p:cNvGrpSpPr>
            <p:nvPr/>
          </p:nvGrpSpPr>
          <p:grpSpPr bwMode="auto">
            <a:xfrm>
              <a:off x="4332" y="2160"/>
              <a:ext cx="368" cy="258"/>
              <a:chOff x="924" y="1312"/>
              <a:chExt cx="204" cy="130"/>
            </a:xfrm>
          </p:grpSpPr>
          <p:sp>
            <p:nvSpPr>
              <p:cNvPr id="67676" name="Oval 122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7" name="Freeform 122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8" name="Oval 122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9" name="Freeform 122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0" name="Oval 122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1" name="Freeform 122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2" name="Oval 123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3" name="Oval 123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4" name="Oval 123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5" name="Oval 123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6" name="Line 123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7" name="Freeform 123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8" name="Freeform 123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89" name="Freeform 123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0" name="Line 123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91" name="Freeform 123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3" name="Group 1240"/>
            <p:cNvGrpSpPr>
              <a:grpSpLocks/>
            </p:cNvGrpSpPr>
            <p:nvPr/>
          </p:nvGrpSpPr>
          <p:grpSpPr bwMode="auto">
            <a:xfrm>
              <a:off x="4468" y="2296"/>
              <a:ext cx="368" cy="258"/>
              <a:chOff x="924" y="1312"/>
              <a:chExt cx="204" cy="130"/>
            </a:xfrm>
          </p:grpSpPr>
          <p:sp>
            <p:nvSpPr>
              <p:cNvPr id="67660" name="Oval 124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1" name="Freeform 124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2" name="Oval 124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3" name="Freeform 124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4" name="Oval 124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5" name="Freeform 124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6" name="Oval 124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7" name="Oval 124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8" name="Oval 124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69" name="Oval 125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0" name="Line 125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1" name="Freeform 125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2" name="Freeform 125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3" name="Freeform 125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4" name="Line 125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75" name="Freeform 125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4" name="Group 1257"/>
            <p:cNvGrpSpPr>
              <a:grpSpLocks/>
            </p:cNvGrpSpPr>
            <p:nvPr/>
          </p:nvGrpSpPr>
          <p:grpSpPr bwMode="auto">
            <a:xfrm>
              <a:off x="4604" y="2432"/>
              <a:ext cx="368" cy="258"/>
              <a:chOff x="924" y="1312"/>
              <a:chExt cx="204" cy="130"/>
            </a:xfrm>
          </p:grpSpPr>
          <p:sp>
            <p:nvSpPr>
              <p:cNvPr id="67644" name="Oval 125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5" name="Freeform 125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6" name="Oval 126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7" name="Freeform 126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8" name="Oval 126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9" name="Freeform 126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0" name="Oval 126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1" name="Oval 126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2" name="Oval 126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3" name="Oval 126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4" name="Line 126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5" name="Freeform 126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6" name="Freeform 127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7" name="Freeform 127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8" name="Line 127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59" name="Freeform 127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5" name="Group 1274"/>
            <p:cNvGrpSpPr>
              <a:grpSpLocks/>
            </p:cNvGrpSpPr>
            <p:nvPr/>
          </p:nvGrpSpPr>
          <p:grpSpPr bwMode="auto">
            <a:xfrm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7628" name="Oval 127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9" name="Freeform 127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0" name="Oval 127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1" name="Freeform 127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2" name="Oval 127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3" name="Freeform 128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4" name="Oval 128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5" name="Oval 128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6" name="Oval 128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7" name="Oval 128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8" name="Line 128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39" name="Freeform 128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0" name="Freeform 128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1" name="Freeform 128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2" name="Line 128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43" name="Freeform 129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6" name="Group 1291"/>
            <p:cNvGrpSpPr>
              <a:grpSpLocks/>
            </p:cNvGrpSpPr>
            <p:nvPr/>
          </p:nvGrpSpPr>
          <p:grpSpPr bwMode="auto">
            <a:xfrm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7612" name="Oval 129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3" name="Freeform 129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4" name="Oval 129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5" name="Freeform 129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6" name="Oval 129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7" name="Freeform 129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8" name="Oval 129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9" name="Oval 129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0" name="Oval 130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1" name="Oval 130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2" name="Line 130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3" name="Freeform 130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4" name="Freeform 130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5" name="Freeform 130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6" name="Line 130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27" name="Freeform 130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7" name="Group 1308"/>
            <p:cNvGrpSpPr>
              <a:grpSpLocks/>
            </p:cNvGrpSpPr>
            <p:nvPr/>
          </p:nvGrpSpPr>
          <p:grpSpPr bwMode="auto">
            <a:xfrm>
              <a:off x="4468" y="2432"/>
              <a:ext cx="368" cy="258"/>
              <a:chOff x="924" y="1312"/>
              <a:chExt cx="204" cy="130"/>
            </a:xfrm>
          </p:grpSpPr>
          <p:sp>
            <p:nvSpPr>
              <p:cNvPr id="67596" name="Oval 130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597" name="Freeform 131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598" name="Oval 131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599" name="Freeform 131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0" name="Oval 131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1" name="Freeform 131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2" name="Oval 131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3" name="Oval 131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4" name="Oval 131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5" name="Oval 131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6" name="Line 131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7" name="Freeform 132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8" name="Freeform 132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09" name="Freeform 132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0" name="Line 132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611" name="Freeform 132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7388" name="Group 1325"/>
            <p:cNvGrpSpPr>
              <a:grpSpLocks/>
            </p:cNvGrpSpPr>
            <p:nvPr/>
          </p:nvGrpSpPr>
          <p:grpSpPr bwMode="auto">
            <a:xfrm rot="2813791">
              <a:off x="4568" y="2060"/>
              <a:ext cx="530" cy="640"/>
              <a:chOff x="5760" y="1888"/>
              <a:chExt cx="530" cy="640"/>
            </a:xfrm>
          </p:grpSpPr>
          <p:grpSp>
            <p:nvGrpSpPr>
              <p:cNvPr id="67545" name="Group 1326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7580" name="Oval 132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1" name="Freeform 132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2" name="Oval 132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3" name="Freeform 133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4" name="Oval 133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5" name="Freeform 133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6" name="Oval 133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7" name="Oval 133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8" name="Oval 133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89" name="Oval 133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90" name="Line 133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91" name="Freeform 133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92" name="Freeform 133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93" name="Freeform 134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94" name="Line 134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95" name="Freeform 134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546" name="Group 1343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7564" name="Oval 134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5" name="Freeform 134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6" name="Oval 134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7" name="Freeform 134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8" name="Oval 134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9" name="Freeform 134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0" name="Oval 135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1" name="Oval 135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2" name="Oval 135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3" name="Oval 135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4" name="Line 135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5" name="Freeform 135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6" name="Freeform 135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7" name="Freeform 135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8" name="Line 135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79" name="Freeform 135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547" name="Group 1360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7548" name="Oval 1361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49" name="Freeform 1362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0" name="Oval 1363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1" name="Freeform 1364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2" name="Oval 1365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3" name="Freeform 1366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4" name="Oval 136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5" name="Oval 136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6" name="Oval 136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7" name="Oval 137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8" name="Line 1371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59" name="Freeform 1372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0" name="Freeform 1373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1" name="Freeform 1374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2" name="Line 1375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63" name="Freeform 1376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7389" name="Group 1377"/>
            <p:cNvGrpSpPr>
              <a:grpSpLocks/>
            </p:cNvGrpSpPr>
            <p:nvPr/>
          </p:nvGrpSpPr>
          <p:grpSpPr bwMode="auto">
            <a:xfrm rot="2813791">
              <a:off x="4577" y="2069"/>
              <a:ext cx="530" cy="640"/>
              <a:chOff x="5760" y="1888"/>
              <a:chExt cx="530" cy="640"/>
            </a:xfrm>
          </p:grpSpPr>
          <p:grpSp>
            <p:nvGrpSpPr>
              <p:cNvPr id="67494" name="Group 1378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7529" name="Oval 137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0" name="Freeform 138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1" name="Oval 138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2" name="Freeform 138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3" name="Oval 138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4" name="Freeform 138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5" name="Oval 138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6" name="Oval 138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7" name="Oval 138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8" name="Oval 138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39" name="Line 138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40" name="Freeform 139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41" name="Freeform 139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42" name="Freeform 139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43" name="Line 139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44" name="Freeform 139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495" name="Group 1395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7513" name="Oval 139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4" name="Freeform 139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5" name="Oval 139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6" name="Freeform 139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7" name="Oval 140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8" name="Freeform 140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9" name="Oval 140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0" name="Oval 140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1" name="Oval 140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2" name="Oval 140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3" name="Line 140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4" name="Freeform 140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5" name="Freeform 140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6" name="Freeform 140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7" name="Line 141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28" name="Freeform 141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496" name="Group 1412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7497" name="Oval 141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98" name="Freeform 141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99" name="Oval 141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0" name="Freeform 141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1" name="Oval 141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2" name="Freeform 141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3" name="Oval 141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4" name="Oval 142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5" name="Oval 142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6" name="Oval 142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7" name="Line 142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8" name="Freeform 142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09" name="Freeform 142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0" name="Freeform 142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1" name="Line 142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512" name="Freeform 142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7390" name="Group 1429"/>
            <p:cNvGrpSpPr>
              <a:grpSpLocks/>
            </p:cNvGrpSpPr>
            <p:nvPr/>
          </p:nvGrpSpPr>
          <p:grpSpPr bwMode="auto">
            <a:xfrm rot="2813791">
              <a:off x="4250" y="1924"/>
              <a:ext cx="530" cy="640"/>
              <a:chOff x="5760" y="1888"/>
              <a:chExt cx="530" cy="640"/>
            </a:xfrm>
          </p:grpSpPr>
          <p:grpSp>
            <p:nvGrpSpPr>
              <p:cNvPr id="67443" name="Group 1430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7478" name="Oval 1431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9" name="Freeform 1432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0" name="Oval 1433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1" name="Freeform 1434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2" name="Oval 1435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3" name="Freeform 1436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4" name="Oval 143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5" name="Oval 143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6" name="Oval 143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7" name="Oval 144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8" name="Line 1441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89" name="Freeform 1442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90" name="Freeform 1443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91" name="Freeform 1444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92" name="Line 1445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93" name="Freeform 1446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444" name="Group 1447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7462" name="Oval 144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3" name="Freeform 144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4" name="Oval 145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5" name="Freeform 145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6" name="Oval 145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7" name="Freeform 145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8" name="Oval 145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9" name="Oval 145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0" name="Oval 145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1" name="Oval 145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2" name="Line 145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3" name="Freeform 145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4" name="Freeform 146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5" name="Freeform 146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6" name="Line 146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77" name="Freeform 146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445" name="Group 1464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7446" name="Oval 146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47" name="Freeform 146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48" name="Oval 146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49" name="Freeform 146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0" name="Oval 146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1" name="Freeform 147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2" name="Oval 147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3" name="Oval 147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4" name="Oval 147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5" name="Oval 147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6" name="Line 147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7" name="Freeform 147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8" name="Freeform 147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59" name="Freeform 147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0" name="Line 147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61" name="Freeform 148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7391" name="Group 1481"/>
            <p:cNvGrpSpPr>
              <a:grpSpLocks/>
            </p:cNvGrpSpPr>
            <p:nvPr/>
          </p:nvGrpSpPr>
          <p:grpSpPr bwMode="auto">
            <a:xfrm rot="2813791">
              <a:off x="4245" y="2069"/>
              <a:ext cx="530" cy="640"/>
              <a:chOff x="5760" y="1888"/>
              <a:chExt cx="530" cy="640"/>
            </a:xfrm>
          </p:grpSpPr>
          <p:grpSp>
            <p:nvGrpSpPr>
              <p:cNvPr id="67392" name="Group 1482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7427" name="Oval 148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8" name="Freeform 148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9" name="Oval 148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0" name="Freeform 148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1" name="Oval 148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2" name="Freeform 148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3" name="Oval 148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4" name="Oval 149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5" name="Oval 149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6" name="Oval 149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7" name="Line 149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8" name="Freeform 149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39" name="Freeform 149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40" name="Freeform 149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41" name="Line 149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42" name="Freeform 149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393" name="Group 1499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7411" name="Oval 150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2" name="Freeform 150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3" name="Oval 150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4" name="Freeform 150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5" name="Oval 150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6" name="Freeform 150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7" name="Oval 150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8" name="Oval 150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9" name="Oval 150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0" name="Oval 150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1" name="Line 151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2" name="Freeform 151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3" name="Freeform 151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4" name="Freeform 151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5" name="Line 151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26" name="Freeform 151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394" name="Group 1516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7395" name="Oval 151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396" name="Freeform 151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397" name="Oval 151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398" name="Freeform 152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399" name="Oval 152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0" name="Freeform 152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1" name="Oval 152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2" name="Oval 152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3" name="Oval 152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4" name="Oval 152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5" name="Line 152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6" name="Freeform 152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7" name="Freeform 152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8" name="Freeform 153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09" name="Line 153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410" name="Freeform 153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120317" name="Group 1533"/>
          <p:cNvGrpSpPr>
            <a:grpSpLocks/>
          </p:cNvGrpSpPr>
          <p:nvPr/>
        </p:nvGrpSpPr>
        <p:grpSpPr bwMode="auto">
          <a:xfrm>
            <a:off x="7856538" y="3564081"/>
            <a:ext cx="1744662" cy="1455737"/>
            <a:chOff x="4190" y="1888"/>
            <a:chExt cx="1099" cy="917"/>
          </a:xfrm>
        </p:grpSpPr>
        <p:grpSp>
          <p:nvGrpSpPr>
            <p:cNvPr id="66695" name="Group 1534"/>
            <p:cNvGrpSpPr>
              <a:grpSpLocks/>
            </p:cNvGrpSpPr>
            <p:nvPr/>
          </p:nvGrpSpPr>
          <p:grpSpPr bwMode="auto">
            <a:xfrm>
              <a:off x="4377" y="1979"/>
              <a:ext cx="368" cy="258"/>
              <a:chOff x="924" y="1312"/>
              <a:chExt cx="204" cy="130"/>
            </a:xfrm>
          </p:grpSpPr>
          <p:sp>
            <p:nvSpPr>
              <p:cNvPr id="67347" name="Oval 153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8" name="Freeform 153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9" name="Oval 153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0" name="Freeform 153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1" name="Oval 153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2" name="Freeform 154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3" name="Oval 154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4" name="Oval 154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5" name="Oval 154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6" name="Oval 154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7" name="Line 154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8" name="Freeform 154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59" name="Freeform 154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60" name="Freeform 154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61" name="Line 154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62" name="Freeform 155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696" name="Group 1551"/>
            <p:cNvGrpSpPr>
              <a:grpSpLocks/>
            </p:cNvGrpSpPr>
            <p:nvPr/>
          </p:nvGrpSpPr>
          <p:grpSpPr bwMode="auto">
            <a:xfrm>
              <a:off x="4468" y="2024"/>
              <a:ext cx="368" cy="258"/>
              <a:chOff x="924" y="1312"/>
              <a:chExt cx="204" cy="130"/>
            </a:xfrm>
          </p:grpSpPr>
          <p:sp>
            <p:nvSpPr>
              <p:cNvPr id="67331" name="Oval 155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2" name="Freeform 155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3" name="Oval 155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4" name="Freeform 155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5" name="Oval 155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6" name="Freeform 155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7" name="Oval 155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8" name="Oval 155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9" name="Oval 156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0" name="Oval 156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1" name="Line 156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2" name="Freeform 156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3" name="Freeform 156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4" name="Freeform 156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5" name="Line 156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46" name="Freeform 156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697" name="Group 1568"/>
            <p:cNvGrpSpPr>
              <a:grpSpLocks/>
            </p:cNvGrpSpPr>
            <p:nvPr/>
          </p:nvGrpSpPr>
          <p:grpSpPr bwMode="auto">
            <a:xfrm>
              <a:off x="4422" y="2115"/>
              <a:ext cx="368" cy="258"/>
              <a:chOff x="924" y="1312"/>
              <a:chExt cx="204" cy="130"/>
            </a:xfrm>
          </p:grpSpPr>
          <p:sp>
            <p:nvSpPr>
              <p:cNvPr id="67315" name="Oval 156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6" name="Freeform 157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7" name="Oval 157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8" name="Freeform 157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9" name="Oval 157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0" name="Freeform 157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1" name="Oval 157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2" name="Oval 157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3" name="Oval 157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4" name="Oval 157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5" name="Line 157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6" name="Freeform 158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7" name="Freeform 158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8" name="Freeform 158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29" name="Line 158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30" name="Freeform 158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698" name="Group 1585"/>
            <p:cNvGrpSpPr>
              <a:grpSpLocks/>
            </p:cNvGrpSpPr>
            <p:nvPr/>
          </p:nvGrpSpPr>
          <p:grpSpPr bwMode="auto">
            <a:xfrm>
              <a:off x="4513" y="2265"/>
              <a:ext cx="368" cy="258"/>
              <a:chOff x="924" y="1312"/>
              <a:chExt cx="204" cy="130"/>
            </a:xfrm>
          </p:grpSpPr>
          <p:sp>
            <p:nvSpPr>
              <p:cNvPr id="67299" name="Oval 158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0" name="Freeform 158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1" name="Oval 158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2" name="Freeform 158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3" name="Oval 159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4" name="Freeform 159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5" name="Oval 159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6" name="Oval 159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7" name="Oval 159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8" name="Oval 159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09" name="Line 159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0" name="Freeform 159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1" name="Freeform 159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2" name="Freeform 159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3" name="Line 160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314" name="Freeform 160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699" name="Group 1602"/>
            <p:cNvGrpSpPr>
              <a:grpSpLocks/>
            </p:cNvGrpSpPr>
            <p:nvPr/>
          </p:nvGrpSpPr>
          <p:grpSpPr bwMode="auto">
            <a:xfrm>
              <a:off x="4377" y="2356"/>
              <a:ext cx="368" cy="258"/>
              <a:chOff x="924" y="1312"/>
              <a:chExt cx="204" cy="130"/>
            </a:xfrm>
          </p:grpSpPr>
          <p:sp>
            <p:nvSpPr>
              <p:cNvPr id="67283" name="Oval 160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4" name="Freeform 160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5" name="Oval 160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6" name="Freeform 160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7" name="Oval 160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8" name="Freeform 160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9" name="Oval 160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0" name="Oval 161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1" name="Oval 161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2" name="Oval 161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3" name="Line 161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4" name="Freeform 161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5" name="Freeform 161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6" name="Freeform 161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7" name="Line 161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98" name="Freeform 161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0" name="Group 1619"/>
            <p:cNvGrpSpPr>
              <a:grpSpLocks/>
            </p:cNvGrpSpPr>
            <p:nvPr/>
          </p:nvGrpSpPr>
          <p:grpSpPr bwMode="auto">
            <a:xfrm>
              <a:off x="4513" y="2492"/>
              <a:ext cx="368" cy="258"/>
              <a:chOff x="924" y="1312"/>
              <a:chExt cx="204" cy="130"/>
            </a:xfrm>
          </p:grpSpPr>
          <p:sp>
            <p:nvSpPr>
              <p:cNvPr id="67267" name="Oval 162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8" name="Freeform 162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9" name="Oval 162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0" name="Freeform 162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1" name="Oval 162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2" name="Freeform 162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3" name="Oval 162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4" name="Oval 162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5" name="Oval 162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6" name="Oval 162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7" name="Line 163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8" name="Freeform 163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79" name="Freeform 163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0" name="Freeform 163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1" name="Line 163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82" name="Freeform 163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1" name="Group 1636"/>
            <p:cNvGrpSpPr>
              <a:grpSpLocks/>
            </p:cNvGrpSpPr>
            <p:nvPr/>
          </p:nvGrpSpPr>
          <p:grpSpPr bwMode="auto">
            <a:xfrm rot="2511302">
              <a:off x="4740" y="1993"/>
              <a:ext cx="368" cy="258"/>
              <a:chOff x="924" y="1312"/>
              <a:chExt cx="204" cy="130"/>
            </a:xfrm>
          </p:grpSpPr>
          <p:sp>
            <p:nvSpPr>
              <p:cNvPr id="67251" name="Oval 163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2" name="Freeform 163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3" name="Oval 163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4" name="Freeform 164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5" name="Oval 164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6" name="Freeform 164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7" name="Oval 164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8" name="Oval 164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9" name="Oval 164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0" name="Oval 164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1" name="Line 164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2" name="Freeform 164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3" name="Freeform 164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4" name="Freeform 165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5" name="Line 165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66" name="Freeform 165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2" name="Group 1653"/>
            <p:cNvGrpSpPr>
              <a:grpSpLocks/>
            </p:cNvGrpSpPr>
            <p:nvPr/>
          </p:nvGrpSpPr>
          <p:grpSpPr bwMode="auto">
            <a:xfrm>
              <a:off x="4644" y="2069"/>
              <a:ext cx="368" cy="258"/>
              <a:chOff x="924" y="1312"/>
              <a:chExt cx="204" cy="130"/>
            </a:xfrm>
          </p:grpSpPr>
          <p:sp>
            <p:nvSpPr>
              <p:cNvPr id="67235" name="Oval 165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6" name="Freeform 165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7" name="Oval 165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8" name="Freeform 165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9" name="Oval 165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0" name="Freeform 165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1" name="Oval 166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2" name="Oval 166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3" name="Oval 166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4" name="Oval 166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5" name="Line 166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6" name="Freeform 166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7" name="Freeform 166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8" name="Freeform 166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49" name="Line 166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50" name="Freeform 166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3" name="Group 1670"/>
            <p:cNvGrpSpPr>
              <a:grpSpLocks/>
            </p:cNvGrpSpPr>
            <p:nvPr/>
          </p:nvGrpSpPr>
          <p:grpSpPr bwMode="auto">
            <a:xfrm rot="2265488">
              <a:off x="4785" y="2265"/>
              <a:ext cx="368" cy="258"/>
              <a:chOff x="924" y="1312"/>
              <a:chExt cx="204" cy="130"/>
            </a:xfrm>
          </p:grpSpPr>
          <p:sp>
            <p:nvSpPr>
              <p:cNvPr id="67219" name="Oval 167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0" name="Freeform 167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1" name="Oval 167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2" name="Freeform 167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3" name="Oval 167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4" name="Freeform 167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5" name="Oval 167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6" name="Oval 167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7" name="Oval 167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8" name="Oval 168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29" name="Line 168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0" name="Freeform 168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1" name="Freeform 168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2" name="Freeform 168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3" name="Line 168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34" name="Freeform 168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4" name="Group 1687"/>
            <p:cNvGrpSpPr>
              <a:grpSpLocks/>
            </p:cNvGrpSpPr>
            <p:nvPr/>
          </p:nvGrpSpPr>
          <p:grpSpPr bwMode="auto">
            <a:xfrm rot="4141590">
              <a:off x="4775" y="2396"/>
              <a:ext cx="368" cy="258"/>
              <a:chOff x="924" y="1312"/>
              <a:chExt cx="204" cy="130"/>
            </a:xfrm>
          </p:grpSpPr>
          <p:sp>
            <p:nvSpPr>
              <p:cNvPr id="67203" name="Oval 168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4" name="Freeform 168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5" name="Oval 169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6" name="Freeform 169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7" name="Oval 169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8" name="Freeform 169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9" name="Oval 169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0" name="Oval 169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1" name="Oval 169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2" name="Oval 169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3" name="Line 169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4" name="Freeform 169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5" name="Freeform 170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6" name="Freeform 170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7" name="Line 170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18" name="Freeform 170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5" name="Group 1704"/>
            <p:cNvGrpSpPr>
              <a:grpSpLocks/>
            </p:cNvGrpSpPr>
            <p:nvPr/>
          </p:nvGrpSpPr>
          <p:grpSpPr bwMode="auto">
            <a:xfrm rot="-3806097">
              <a:off x="4372" y="2492"/>
              <a:ext cx="368" cy="258"/>
              <a:chOff x="924" y="1312"/>
              <a:chExt cx="204" cy="130"/>
            </a:xfrm>
          </p:grpSpPr>
          <p:sp>
            <p:nvSpPr>
              <p:cNvPr id="67187" name="Oval 170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8" name="Freeform 170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9" name="Oval 170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0" name="Freeform 170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1" name="Oval 170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2" name="Freeform 171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3" name="Oval 171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4" name="Oval 171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5" name="Oval 171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6" name="Oval 171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7" name="Line 171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8" name="Freeform 171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99" name="Freeform 171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0" name="Freeform 171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1" name="Line 171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202" name="Freeform 172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6" name="Group 1721"/>
            <p:cNvGrpSpPr>
              <a:grpSpLocks/>
            </p:cNvGrpSpPr>
            <p:nvPr/>
          </p:nvGrpSpPr>
          <p:grpSpPr bwMode="auto">
            <a:xfrm>
              <a:off x="4513" y="2115"/>
              <a:ext cx="368" cy="258"/>
              <a:chOff x="924" y="1312"/>
              <a:chExt cx="204" cy="130"/>
            </a:xfrm>
          </p:grpSpPr>
          <p:sp>
            <p:nvSpPr>
              <p:cNvPr id="67171" name="Oval 172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2" name="Freeform 172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3" name="Oval 172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4" name="Freeform 172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5" name="Oval 172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6" name="Freeform 172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7" name="Oval 172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8" name="Oval 172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9" name="Oval 173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0" name="Oval 173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1" name="Line 173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2" name="Freeform 173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3" name="Freeform 173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4" name="Freeform 173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5" name="Line 173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86" name="Freeform 173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7" name="Group 1738"/>
            <p:cNvGrpSpPr>
              <a:grpSpLocks/>
            </p:cNvGrpSpPr>
            <p:nvPr/>
          </p:nvGrpSpPr>
          <p:grpSpPr bwMode="auto">
            <a:xfrm>
              <a:off x="4649" y="2251"/>
              <a:ext cx="368" cy="258"/>
              <a:chOff x="924" y="1312"/>
              <a:chExt cx="204" cy="130"/>
            </a:xfrm>
          </p:grpSpPr>
          <p:sp>
            <p:nvSpPr>
              <p:cNvPr id="67155" name="Oval 173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6" name="Freeform 174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7" name="Oval 174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8" name="Freeform 174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9" name="Oval 174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0" name="Freeform 174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1" name="Oval 174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2" name="Oval 174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3" name="Oval 174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4" name="Oval 174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5" name="Line 174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6" name="Freeform 175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7" name="Freeform 175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8" name="Freeform 175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69" name="Line 175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70" name="Freeform 175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8" name="Group 1755"/>
            <p:cNvGrpSpPr>
              <a:grpSpLocks/>
            </p:cNvGrpSpPr>
            <p:nvPr/>
          </p:nvGrpSpPr>
          <p:grpSpPr bwMode="auto">
            <a:xfrm>
              <a:off x="4785" y="2387"/>
              <a:ext cx="368" cy="258"/>
              <a:chOff x="924" y="1312"/>
              <a:chExt cx="204" cy="130"/>
            </a:xfrm>
          </p:grpSpPr>
          <p:sp>
            <p:nvSpPr>
              <p:cNvPr id="67139" name="Oval 175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0" name="Freeform 175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1" name="Oval 175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2" name="Freeform 175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3" name="Oval 176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4" name="Freeform 176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5" name="Oval 176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6" name="Oval 176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7" name="Oval 176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8" name="Oval 176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49" name="Line 176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0" name="Freeform 176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1" name="Freeform 176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2" name="Freeform 176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3" name="Line 177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54" name="Freeform 177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09" name="Group 1772"/>
            <p:cNvGrpSpPr>
              <a:grpSpLocks/>
            </p:cNvGrpSpPr>
            <p:nvPr/>
          </p:nvGrpSpPr>
          <p:grpSpPr bwMode="auto">
            <a:xfrm>
              <a:off x="4558" y="1888"/>
              <a:ext cx="368" cy="258"/>
              <a:chOff x="924" y="1312"/>
              <a:chExt cx="204" cy="130"/>
            </a:xfrm>
          </p:grpSpPr>
          <p:sp>
            <p:nvSpPr>
              <p:cNvPr id="67123" name="Oval 177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24" name="Freeform 177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25" name="Oval 177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26" name="Freeform 177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27" name="Oval 177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28" name="Freeform 177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29" name="Oval 177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0" name="Oval 178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1" name="Oval 178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2" name="Oval 178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3" name="Line 178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4" name="Freeform 178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5" name="Freeform 178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6" name="Freeform 178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7" name="Line 178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138" name="Freeform 178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0" name="Group 1789"/>
            <p:cNvGrpSpPr>
              <a:grpSpLocks/>
            </p:cNvGrpSpPr>
            <p:nvPr/>
          </p:nvGrpSpPr>
          <p:grpSpPr bwMode="auto">
            <a:xfrm rot="2813791">
              <a:off x="4704" y="1924"/>
              <a:ext cx="530" cy="640"/>
              <a:chOff x="5760" y="1888"/>
              <a:chExt cx="530" cy="640"/>
            </a:xfrm>
          </p:grpSpPr>
          <p:grpSp>
            <p:nvGrpSpPr>
              <p:cNvPr id="67072" name="Group 1790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7107" name="Oval 1791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8" name="Freeform 1792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9" name="Oval 1793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0" name="Freeform 1794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1" name="Oval 1795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2" name="Freeform 1796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3" name="Oval 179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4" name="Oval 179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5" name="Oval 179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6" name="Oval 180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7" name="Line 1801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8" name="Freeform 1802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19" name="Freeform 1803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20" name="Freeform 1804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21" name="Line 1805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22" name="Freeform 1806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073" name="Group 1807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7091" name="Oval 180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2" name="Freeform 180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3" name="Oval 181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4" name="Freeform 181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5" name="Oval 181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6" name="Freeform 181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7" name="Oval 181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8" name="Oval 181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9" name="Oval 181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0" name="Oval 181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1" name="Line 181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2" name="Freeform 181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3" name="Freeform 182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4" name="Freeform 182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5" name="Line 182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106" name="Freeform 182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074" name="Group 1824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7075" name="Oval 182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76" name="Freeform 182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77" name="Oval 182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78" name="Freeform 182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79" name="Oval 182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0" name="Freeform 183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1" name="Oval 183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2" name="Oval 183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3" name="Oval 183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4" name="Oval 183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5" name="Line 183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6" name="Freeform 183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7" name="Freeform 183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8" name="Freeform 183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89" name="Line 183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7090" name="Freeform 184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6711" name="Group 1841"/>
            <p:cNvGrpSpPr>
              <a:grpSpLocks/>
            </p:cNvGrpSpPr>
            <p:nvPr/>
          </p:nvGrpSpPr>
          <p:grpSpPr bwMode="auto">
            <a:xfrm>
              <a:off x="4377" y="2523"/>
              <a:ext cx="368" cy="258"/>
              <a:chOff x="924" y="1312"/>
              <a:chExt cx="204" cy="130"/>
            </a:xfrm>
          </p:grpSpPr>
          <p:sp>
            <p:nvSpPr>
              <p:cNvPr id="67056" name="Oval 184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7" name="Freeform 184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8" name="Oval 184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9" name="Freeform 184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0" name="Oval 184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1" name="Freeform 184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2" name="Oval 184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3" name="Oval 184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4" name="Oval 185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5" name="Oval 185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6" name="Line 185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7" name="Freeform 185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8" name="Freeform 185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69" name="Freeform 185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70" name="Line 185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71" name="Freeform 185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2" name="Group 1858"/>
            <p:cNvGrpSpPr>
              <a:grpSpLocks/>
            </p:cNvGrpSpPr>
            <p:nvPr/>
          </p:nvGrpSpPr>
          <p:grpSpPr bwMode="auto">
            <a:xfrm rot="2775543"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7040" name="Oval 185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1" name="Freeform 186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2" name="Oval 186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3" name="Freeform 186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4" name="Oval 186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5" name="Freeform 186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6" name="Oval 186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7" name="Oval 186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8" name="Oval 186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49" name="Oval 186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0" name="Line 186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1" name="Freeform 187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2" name="Freeform 187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3" name="Freeform 187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4" name="Line 187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55" name="Freeform 187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3" name="Group 1875"/>
            <p:cNvGrpSpPr>
              <a:grpSpLocks/>
            </p:cNvGrpSpPr>
            <p:nvPr/>
          </p:nvGrpSpPr>
          <p:grpSpPr bwMode="auto">
            <a:xfrm rot="2775543"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7024" name="Oval 187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5" name="Freeform 187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6" name="Oval 187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7" name="Freeform 187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8" name="Oval 188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9" name="Freeform 188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0" name="Oval 188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1" name="Oval 188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2" name="Oval 188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3" name="Oval 188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4" name="Line 188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5" name="Freeform 188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6" name="Freeform 188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7" name="Freeform 188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8" name="Line 189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39" name="Freeform 189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4" name="Group 1892"/>
            <p:cNvGrpSpPr>
              <a:grpSpLocks/>
            </p:cNvGrpSpPr>
            <p:nvPr/>
          </p:nvGrpSpPr>
          <p:grpSpPr bwMode="auto">
            <a:xfrm>
              <a:off x="4332" y="2160"/>
              <a:ext cx="368" cy="258"/>
              <a:chOff x="924" y="1312"/>
              <a:chExt cx="204" cy="130"/>
            </a:xfrm>
          </p:grpSpPr>
          <p:sp>
            <p:nvSpPr>
              <p:cNvPr id="67008" name="Oval 189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9" name="Freeform 189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0" name="Oval 189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1" name="Freeform 189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2" name="Oval 189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3" name="Freeform 189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4" name="Oval 189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5" name="Oval 190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6" name="Oval 190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7" name="Oval 190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8" name="Line 190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19" name="Freeform 190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0" name="Freeform 190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1" name="Freeform 190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2" name="Line 190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23" name="Freeform 190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5" name="Group 1909"/>
            <p:cNvGrpSpPr>
              <a:grpSpLocks/>
            </p:cNvGrpSpPr>
            <p:nvPr/>
          </p:nvGrpSpPr>
          <p:grpSpPr bwMode="auto">
            <a:xfrm>
              <a:off x="4468" y="2296"/>
              <a:ext cx="368" cy="258"/>
              <a:chOff x="924" y="1312"/>
              <a:chExt cx="204" cy="130"/>
            </a:xfrm>
          </p:grpSpPr>
          <p:sp>
            <p:nvSpPr>
              <p:cNvPr id="66992" name="Oval 191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3" name="Freeform 191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4" name="Oval 191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5" name="Freeform 191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6" name="Oval 191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7" name="Freeform 191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8" name="Oval 191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9" name="Oval 191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0" name="Oval 191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1" name="Oval 191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2" name="Line 192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3" name="Freeform 192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4" name="Freeform 192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5" name="Freeform 192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6" name="Line 192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7007" name="Freeform 192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6" name="Group 1926"/>
            <p:cNvGrpSpPr>
              <a:grpSpLocks/>
            </p:cNvGrpSpPr>
            <p:nvPr/>
          </p:nvGrpSpPr>
          <p:grpSpPr bwMode="auto">
            <a:xfrm>
              <a:off x="4604" y="2432"/>
              <a:ext cx="368" cy="258"/>
              <a:chOff x="924" y="1312"/>
              <a:chExt cx="204" cy="130"/>
            </a:xfrm>
          </p:grpSpPr>
          <p:sp>
            <p:nvSpPr>
              <p:cNvPr id="66976" name="Oval 192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7" name="Freeform 192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8" name="Oval 192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9" name="Freeform 193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0" name="Oval 193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1" name="Freeform 193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2" name="Oval 193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3" name="Oval 193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4" name="Oval 193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5" name="Oval 193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6" name="Line 193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7" name="Freeform 193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8" name="Freeform 193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89" name="Freeform 194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0" name="Line 194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91" name="Freeform 194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7" name="Group 1943"/>
            <p:cNvGrpSpPr>
              <a:grpSpLocks/>
            </p:cNvGrpSpPr>
            <p:nvPr/>
          </p:nvGrpSpPr>
          <p:grpSpPr bwMode="auto">
            <a:xfrm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6960" name="Oval 194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1" name="Freeform 194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2" name="Oval 194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3" name="Freeform 194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4" name="Oval 194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5" name="Freeform 194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6" name="Oval 195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7" name="Oval 195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8" name="Oval 195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69" name="Oval 195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0" name="Line 195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1" name="Freeform 195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2" name="Freeform 195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3" name="Freeform 195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4" name="Line 195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75" name="Freeform 195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8" name="Group 1960"/>
            <p:cNvGrpSpPr>
              <a:grpSpLocks/>
            </p:cNvGrpSpPr>
            <p:nvPr/>
          </p:nvGrpSpPr>
          <p:grpSpPr bwMode="auto">
            <a:xfrm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6944" name="Oval 196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5" name="Freeform 196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6" name="Oval 196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7" name="Freeform 196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8" name="Oval 196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9" name="Freeform 196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0" name="Oval 196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1" name="Oval 196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2" name="Oval 196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3" name="Oval 197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4" name="Line 197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5" name="Freeform 197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6" name="Freeform 197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7" name="Freeform 197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8" name="Line 197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59" name="Freeform 197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19" name="Group 1977"/>
            <p:cNvGrpSpPr>
              <a:grpSpLocks/>
            </p:cNvGrpSpPr>
            <p:nvPr/>
          </p:nvGrpSpPr>
          <p:grpSpPr bwMode="auto">
            <a:xfrm>
              <a:off x="4468" y="2432"/>
              <a:ext cx="368" cy="258"/>
              <a:chOff x="924" y="1312"/>
              <a:chExt cx="204" cy="130"/>
            </a:xfrm>
          </p:grpSpPr>
          <p:sp>
            <p:nvSpPr>
              <p:cNvPr id="66928" name="Oval 197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29" name="Freeform 197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0" name="Oval 198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1" name="Freeform 198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2" name="Oval 198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3" name="Freeform 198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4" name="Oval 198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5" name="Oval 198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6" name="Oval 198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7" name="Oval 198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8" name="Line 198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39" name="Freeform 198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0" name="Freeform 199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1" name="Freeform 199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2" name="Line 199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943" name="Freeform 199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720" name="Group 1994"/>
            <p:cNvGrpSpPr>
              <a:grpSpLocks/>
            </p:cNvGrpSpPr>
            <p:nvPr/>
          </p:nvGrpSpPr>
          <p:grpSpPr bwMode="auto">
            <a:xfrm rot="2813791">
              <a:off x="4568" y="2060"/>
              <a:ext cx="530" cy="640"/>
              <a:chOff x="5760" y="1888"/>
              <a:chExt cx="530" cy="640"/>
            </a:xfrm>
          </p:grpSpPr>
          <p:grpSp>
            <p:nvGrpSpPr>
              <p:cNvPr id="66877" name="Group 1995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912" name="Oval 199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3" name="Freeform 199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4" name="Oval 199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5" name="Freeform 199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6" name="Oval 200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7" name="Freeform 200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8" name="Oval 200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9" name="Oval 200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20" name="Oval 200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21" name="Oval 200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22" name="Line 200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23" name="Freeform 200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24" name="Freeform 200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25" name="Freeform 200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26" name="Line 201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27" name="Freeform 201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878" name="Group 2012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896" name="Oval 201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7" name="Freeform 201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8" name="Oval 201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9" name="Freeform 201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0" name="Oval 201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1" name="Freeform 201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2" name="Oval 201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3" name="Oval 202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4" name="Oval 202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5" name="Oval 202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6" name="Line 202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7" name="Freeform 202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8" name="Freeform 202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09" name="Freeform 202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0" name="Line 202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911" name="Freeform 202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879" name="Group 2029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880" name="Oval 203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1" name="Freeform 203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2" name="Oval 203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3" name="Freeform 203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4" name="Oval 203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5" name="Freeform 203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6" name="Oval 203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7" name="Oval 203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8" name="Oval 203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89" name="Oval 203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0" name="Line 204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1" name="Freeform 204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2" name="Freeform 204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3" name="Freeform 204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4" name="Line 204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95" name="Freeform 204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6721" name="Group 2046"/>
            <p:cNvGrpSpPr>
              <a:grpSpLocks/>
            </p:cNvGrpSpPr>
            <p:nvPr/>
          </p:nvGrpSpPr>
          <p:grpSpPr bwMode="auto">
            <a:xfrm rot="2813791">
              <a:off x="4577" y="2069"/>
              <a:ext cx="530" cy="640"/>
              <a:chOff x="5760" y="1888"/>
              <a:chExt cx="530" cy="640"/>
            </a:xfrm>
          </p:grpSpPr>
          <p:grpSp>
            <p:nvGrpSpPr>
              <p:cNvPr id="66826" name="Group 2047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861" name="Oval 204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2" name="Freeform 204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3" name="Oval 205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4" name="Freeform 205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5" name="Oval 205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6" name="Freeform 205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7" name="Oval 205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8" name="Oval 205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9" name="Oval 205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70" name="Oval 205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71" name="Line 205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72" name="Freeform 205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73" name="Freeform 206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74" name="Freeform 206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75" name="Line 206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76" name="Freeform 206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827" name="Group 2064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845" name="Oval 206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6" name="Freeform 206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7" name="Oval 206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8" name="Freeform 206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9" name="Oval 206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0" name="Freeform 207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1" name="Oval 207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2" name="Oval 207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3" name="Oval 207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4" name="Oval 207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5" name="Line 207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6" name="Freeform 207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7" name="Freeform 207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8" name="Freeform 207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59" name="Line 207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60" name="Freeform 208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828" name="Group 2081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829" name="Oval 208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0" name="Freeform 208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1" name="Oval 208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2" name="Freeform 208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3" name="Oval 208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4" name="Freeform 208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5" name="Oval 208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6" name="Oval 208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7" name="Oval 209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8" name="Oval 209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39" name="Line 209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0" name="Freeform 209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1" name="Freeform 209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2" name="Freeform 209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3" name="Line 209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44" name="Freeform 209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6722" name="Group 2098"/>
            <p:cNvGrpSpPr>
              <a:grpSpLocks/>
            </p:cNvGrpSpPr>
            <p:nvPr/>
          </p:nvGrpSpPr>
          <p:grpSpPr bwMode="auto">
            <a:xfrm rot="2813791">
              <a:off x="4250" y="1924"/>
              <a:ext cx="530" cy="640"/>
              <a:chOff x="5760" y="1888"/>
              <a:chExt cx="530" cy="640"/>
            </a:xfrm>
          </p:grpSpPr>
          <p:grpSp>
            <p:nvGrpSpPr>
              <p:cNvPr id="66775" name="Group 2099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810" name="Oval 210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1" name="Freeform 210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2" name="Oval 210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3" name="Freeform 210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4" name="Oval 210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5" name="Freeform 210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6" name="Oval 210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7" name="Oval 210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8" name="Oval 210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19" name="Oval 210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20" name="Line 211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21" name="Freeform 211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22" name="Freeform 211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23" name="Freeform 211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24" name="Line 211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25" name="Freeform 211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776" name="Group 2116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794" name="Oval 211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5" name="Freeform 211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6" name="Oval 211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7" name="Freeform 212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8" name="Oval 212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9" name="Freeform 212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0" name="Oval 212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1" name="Oval 212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2" name="Oval 212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3" name="Oval 212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4" name="Line 212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5" name="Freeform 212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6" name="Freeform 212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7" name="Freeform 213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8" name="Line 213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809" name="Freeform 213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777" name="Group 2133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778" name="Oval 213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79" name="Freeform 213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0" name="Oval 213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1" name="Freeform 213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2" name="Oval 213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3" name="Freeform 213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4" name="Oval 214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5" name="Oval 214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6" name="Oval 214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7" name="Oval 214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8" name="Line 214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89" name="Freeform 214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0" name="Freeform 214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1" name="Freeform 214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2" name="Line 214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93" name="Freeform 214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6723" name="Group 2150"/>
            <p:cNvGrpSpPr>
              <a:grpSpLocks/>
            </p:cNvGrpSpPr>
            <p:nvPr/>
          </p:nvGrpSpPr>
          <p:grpSpPr bwMode="auto">
            <a:xfrm rot="2813791">
              <a:off x="4245" y="2069"/>
              <a:ext cx="530" cy="640"/>
              <a:chOff x="5760" y="1888"/>
              <a:chExt cx="530" cy="640"/>
            </a:xfrm>
          </p:grpSpPr>
          <p:grpSp>
            <p:nvGrpSpPr>
              <p:cNvPr id="66724" name="Group 2151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759" name="Oval 215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0" name="Freeform 215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1" name="Oval 215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2" name="Freeform 215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3" name="Oval 215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4" name="Freeform 215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5" name="Oval 215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6" name="Oval 215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7" name="Oval 216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8" name="Oval 216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69" name="Line 216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70" name="Freeform 216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71" name="Freeform 216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72" name="Freeform 216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73" name="Line 216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74" name="Freeform 216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725" name="Group 2168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743" name="Oval 216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4" name="Freeform 217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5" name="Oval 217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6" name="Freeform 217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7" name="Oval 217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8" name="Freeform 217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9" name="Oval 217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0" name="Oval 217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1" name="Oval 217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2" name="Oval 217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3" name="Line 217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4" name="Freeform 218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5" name="Freeform 218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6" name="Freeform 218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7" name="Line 218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58" name="Freeform 218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726" name="Group 2185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727" name="Oval 218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28" name="Freeform 218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29" name="Oval 218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0" name="Freeform 218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1" name="Oval 219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2" name="Freeform 219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3" name="Oval 219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4" name="Oval 219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5" name="Oval 219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6" name="Oval 219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7" name="Line 219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8" name="Freeform 219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39" name="Freeform 219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0" name="Freeform 219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1" name="Line 220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742" name="Freeform 220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120986" name="Group 2202"/>
          <p:cNvGrpSpPr>
            <a:grpSpLocks/>
          </p:cNvGrpSpPr>
          <p:nvPr/>
        </p:nvGrpSpPr>
        <p:grpSpPr bwMode="auto">
          <a:xfrm>
            <a:off x="6848482" y="3564081"/>
            <a:ext cx="1744663" cy="1455737"/>
            <a:chOff x="4190" y="1888"/>
            <a:chExt cx="1099" cy="917"/>
          </a:xfrm>
        </p:grpSpPr>
        <p:grpSp>
          <p:nvGrpSpPr>
            <p:cNvPr id="66027" name="Group 2203"/>
            <p:cNvGrpSpPr>
              <a:grpSpLocks/>
            </p:cNvGrpSpPr>
            <p:nvPr/>
          </p:nvGrpSpPr>
          <p:grpSpPr bwMode="auto">
            <a:xfrm>
              <a:off x="4377" y="1979"/>
              <a:ext cx="368" cy="258"/>
              <a:chOff x="924" y="1312"/>
              <a:chExt cx="204" cy="130"/>
            </a:xfrm>
          </p:grpSpPr>
          <p:sp>
            <p:nvSpPr>
              <p:cNvPr id="66679" name="Oval 220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0" name="Freeform 220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1" name="Oval 220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2" name="Freeform 220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3" name="Oval 220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4" name="Freeform 220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5" name="Oval 221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6" name="Oval 221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7" name="Oval 221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8" name="Oval 221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89" name="Line 221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90" name="Freeform 221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91" name="Freeform 221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92" name="Freeform 221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93" name="Line 221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94" name="Freeform 221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28" name="Group 2220"/>
            <p:cNvGrpSpPr>
              <a:grpSpLocks/>
            </p:cNvGrpSpPr>
            <p:nvPr/>
          </p:nvGrpSpPr>
          <p:grpSpPr bwMode="auto">
            <a:xfrm>
              <a:off x="4468" y="2024"/>
              <a:ext cx="368" cy="258"/>
              <a:chOff x="924" y="1312"/>
              <a:chExt cx="204" cy="130"/>
            </a:xfrm>
          </p:grpSpPr>
          <p:sp>
            <p:nvSpPr>
              <p:cNvPr id="66663" name="Oval 222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4" name="Freeform 222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5" name="Oval 222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6" name="Freeform 222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7" name="Oval 222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8" name="Freeform 222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9" name="Oval 222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0" name="Oval 222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1" name="Oval 222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2" name="Oval 223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3" name="Line 223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4" name="Freeform 223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5" name="Freeform 223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6" name="Freeform 223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7" name="Line 223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78" name="Freeform 223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29" name="Group 2237"/>
            <p:cNvGrpSpPr>
              <a:grpSpLocks/>
            </p:cNvGrpSpPr>
            <p:nvPr/>
          </p:nvGrpSpPr>
          <p:grpSpPr bwMode="auto">
            <a:xfrm>
              <a:off x="4422" y="2115"/>
              <a:ext cx="368" cy="258"/>
              <a:chOff x="924" y="1312"/>
              <a:chExt cx="204" cy="130"/>
            </a:xfrm>
          </p:grpSpPr>
          <p:sp>
            <p:nvSpPr>
              <p:cNvPr id="66647" name="Oval 223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8" name="Freeform 223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9" name="Oval 224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0" name="Freeform 224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1" name="Oval 224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2" name="Freeform 224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3" name="Oval 224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4" name="Oval 224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5" name="Oval 224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6" name="Oval 224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7" name="Line 224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8" name="Freeform 224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59" name="Freeform 225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0" name="Freeform 225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1" name="Line 225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62" name="Freeform 225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0" name="Group 2254"/>
            <p:cNvGrpSpPr>
              <a:grpSpLocks/>
            </p:cNvGrpSpPr>
            <p:nvPr/>
          </p:nvGrpSpPr>
          <p:grpSpPr bwMode="auto">
            <a:xfrm>
              <a:off x="4513" y="2265"/>
              <a:ext cx="368" cy="258"/>
              <a:chOff x="924" y="1312"/>
              <a:chExt cx="204" cy="130"/>
            </a:xfrm>
          </p:grpSpPr>
          <p:sp>
            <p:nvSpPr>
              <p:cNvPr id="66631" name="Oval 225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2" name="Freeform 225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3" name="Oval 225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4" name="Freeform 225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5" name="Oval 225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6" name="Freeform 226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7" name="Oval 226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8" name="Oval 226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9" name="Oval 226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0" name="Oval 226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1" name="Line 226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2" name="Freeform 226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3" name="Freeform 226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4" name="Freeform 226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5" name="Line 226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46" name="Freeform 227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1" name="Group 2271"/>
            <p:cNvGrpSpPr>
              <a:grpSpLocks/>
            </p:cNvGrpSpPr>
            <p:nvPr/>
          </p:nvGrpSpPr>
          <p:grpSpPr bwMode="auto">
            <a:xfrm>
              <a:off x="4377" y="2356"/>
              <a:ext cx="368" cy="258"/>
              <a:chOff x="924" y="1312"/>
              <a:chExt cx="204" cy="130"/>
            </a:xfrm>
          </p:grpSpPr>
          <p:sp>
            <p:nvSpPr>
              <p:cNvPr id="66615" name="Oval 227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6" name="Freeform 227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7" name="Oval 227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8" name="Freeform 227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9" name="Oval 227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0" name="Freeform 227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1" name="Oval 227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2" name="Oval 227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3" name="Oval 228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4" name="Oval 228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5" name="Line 228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6" name="Freeform 228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7" name="Freeform 228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8" name="Freeform 228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29" name="Line 228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30" name="Freeform 228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2" name="Group 2288"/>
            <p:cNvGrpSpPr>
              <a:grpSpLocks/>
            </p:cNvGrpSpPr>
            <p:nvPr/>
          </p:nvGrpSpPr>
          <p:grpSpPr bwMode="auto">
            <a:xfrm>
              <a:off x="4513" y="2492"/>
              <a:ext cx="368" cy="258"/>
              <a:chOff x="924" y="1312"/>
              <a:chExt cx="204" cy="130"/>
            </a:xfrm>
          </p:grpSpPr>
          <p:sp>
            <p:nvSpPr>
              <p:cNvPr id="66599" name="Oval 228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0" name="Freeform 229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1" name="Oval 229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2" name="Freeform 229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3" name="Oval 229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4" name="Freeform 229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5" name="Oval 229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6" name="Oval 229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7" name="Oval 229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8" name="Oval 229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09" name="Line 229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0" name="Freeform 230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1" name="Freeform 230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2" name="Freeform 230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3" name="Line 230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614" name="Freeform 230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3" name="Group 2305"/>
            <p:cNvGrpSpPr>
              <a:grpSpLocks/>
            </p:cNvGrpSpPr>
            <p:nvPr/>
          </p:nvGrpSpPr>
          <p:grpSpPr bwMode="auto">
            <a:xfrm rot="2511302">
              <a:off x="4740" y="1993"/>
              <a:ext cx="368" cy="258"/>
              <a:chOff x="924" y="1312"/>
              <a:chExt cx="204" cy="130"/>
            </a:xfrm>
          </p:grpSpPr>
          <p:sp>
            <p:nvSpPr>
              <p:cNvPr id="66583" name="Oval 230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4" name="Freeform 230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5" name="Oval 230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6" name="Freeform 230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7" name="Oval 231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8" name="Freeform 231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9" name="Oval 231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0" name="Oval 231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1" name="Oval 231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2" name="Oval 231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3" name="Line 231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4" name="Freeform 231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5" name="Freeform 231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6" name="Freeform 231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7" name="Line 232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98" name="Freeform 232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4" name="Group 2322"/>
            <p:cNvGrpSpPr>
              <a:grpSpLocks/>
            </p:cNvGrpSpPr>
            <p:nvPr/>
          </p:nvGrpSpPr>
          <p:grpSpPr bwMode="auto">
            <a:xfrm>
              <a:off x="4644" y="2069"/>
              <a:ext cx="368" cy="258"/>
              <a:chOff x="924" y="1312"/>
              <a:chExt cx="204" cy="130"/>
            </a:xfrm>
          </p:grpSpPr>
          <p:sp>
            <p:nvSpPr>
              <p:cNvPr id="66567" name="Oval 232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8" name="Freeform 232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9" name="Oval 232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0" name="Freeform 232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1" name="Oval 232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2" name="Freeform 232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3" name="Oval 232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4" name="Oval 233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5" name="Oval 233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6" name="Oval 233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7" name="Line 233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8" name="Freeform 233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79" name="Freeform 233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0" name="Freeform 233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1" name="Line 233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82" name="Freeform 233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5" name="Group 2339"/>
            <p:cNvGrpSpPr>
              <a:grpSpLocks/>
            </p:cNvGrpSpPr>
            <p:nvPr/>
          </p:nvGrpSpPr>
          <p:grpSpPr bwMode="auto">
            <a:xfrm rot="2265488">
              <a:off x="4785" y="2265"/>
              <a:ext cx="368" cy="258"/>
              <a:chOff x="924" y="1312"/>
              <a:chExt cx="204" cy="130"/>
            </a:xfrm>
          </p:grpSpPr>
          <p:sp>
            <p:nvSpPr>
              <p:cNvPr id="66551" name="Oval 234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2" name="Freeform 234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3" name="Oval 234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4" name="Freeform 234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5" name="Oval 234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6" name="Freeform 234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7" name="Oval 234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8" name="Oval 234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9" name="Oval 234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0" name="Oval 234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1" name="Line 235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2" name="Freeform 235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3" name="Freeform 235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4" name="Freeform 235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5" name="Line 235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66" name="Freeform 235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6" name="Group 2356"/>
            <p:cNvGrpSpPr>
              <a:grpSpLocks/>
            </p:cNvGrpSpPr>
            <p:nvPr/>
          </p:nvGrpSpPr>
          <p:grpSpPr bwMode="auto">
            <a:xfrm rot="4141590">
              <a:off x="4775" y="2396"/>
              <a:ext cx="368" cy="258"/>
              <a:chOff x="924" y="1312"/>
              <a:chExt cx="204" cy="130"/>
            </a:xfrm>
          </p:grpSpPr>
          <p:sp>
            <p:nvSpPr>
              <p:cNvPr id="66535" name="Oval 235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6" name="Freeform 235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7" name="Oval 235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8" name="Freeform 236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9" name="Oval 236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0" name="Freeform 236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1" name="Oval 236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2" name="Oval 236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3" name="Oval 236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4" name="Oval 236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5" name="Line 236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6" name="Freeform 236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7" name="Freeform 236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8" name="Freeform 237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49" name="Line 237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50" name="Freeform 237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7" name="Group 2373"/>
            <p:cNvGrpSpPr>
              <a:grpSpLocks/>
            </p:cNvGrpSpPr>
            <p:nvPr/>
          </p:nvGrpSpPr>
          <p:grpSpPr bwMode="auto">
            <a:xfrm rot="-3806097">
              <a:off x="4372" y="2492"/>
              <a:ext cx="368" cy="258"/>
              <a:chOff x="924" y="1312"/>
              <a:chExt cx="204" cy="130"/>
            </a:xfrm>
          </p:grpSpPr>
          <p:sp>
            <p:nvSpPr>
              <p:cNvPr id="66519" name="Oval 237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0" name="Freeform 237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1" name="Oval 237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2" name="Freeform 237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3" name="Oval 237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4" name="Freeform 237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5" name="Oval 238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6" name="Oval 238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7" name="Oval 238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8" name="Oval 238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29" name="Line 238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0" name="Freeform 238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1" name="Freeform 238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2" name="Freeform 238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3" name="Line 238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34" name="Freeform 238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8" name="Group 2390"/>
            <p:cNvGrpSpPr>
              <a:grpSpLocks/>
            </p:cNvGrpSpPr>
            <p:nvPr/>
          </p:nvGrpSpPr>
          <p:grpSpPr bwMode="auto">
            <a:xfrm>
              <a:off x="4513" y="2115"/>
              <a:ext cx="368" cy="258"/>
              <a:chOff x="924" y="1312"/>
              <a:chExt cx="204" cy="130"/>
            </a:xfrm>
          </p:grpSpPr>
          <p:sp>
            <p:nvSpPr>
              <p:cNvPr id="66503" name="Oval 239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4" name="Freeform 239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5" name="Oval 239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6" name="Freeform 239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7" name="Oval 239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8" name="Freeform 239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9" name="Oval 239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0" name="Oval 239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1" name="Oval 239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2" name="Oval 240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3" name="Line 240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4" name="Freeform 240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5" name="Freeform 240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6" name="Freeform 240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7" name="Line 240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18" name="Freeform 240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39" name="Group 2407"/>
            <p:cNvGrpSpPr>
              <a:grpSpLocks/>
            </p:cNvGrpSpPr>
            <p:nvPr/>
          </p:nvGrpSpPr>
          <p:grpSpPr bwMode="auto">
            <a:xfrm>
              <a:off x="4649" y="2251"/>
              <a:ext cx="368" cy="258"/>
              <a:chOff x="924" y="1312"/>
              <a:chExt cx="204" cy="130"/>
            </a:xfrm>
          </p:grpSpPr>
          <p:sp>
            <p:nvSpPr>
              <p:cNvPr id="66487" name="Oval 240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8" name="Freeform 240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9" name="Oval 241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0" name="Freeform 241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1" name="Oval 241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2" name="Freeform 241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3" name="Oval 241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4" name="Oval 241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5" name="Oval 241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6" name="Oval 241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7" name="Line 241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8" name="Freeform 241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99" name="Freeform 242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0" name="Freeform 242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1" name="Line 242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502" name="Freeform 242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0" name="Group 2424"/>
            <p:cNvGrpSpPr>
              <a:grpSpLocks/>
            </p:cNvGrpSpPr>
            <p:nvPr/>
          </p:nvGrpSpPr>
          <p:grpSpPr bwMode="auto">
            <a:xfrm>
              <a:off x="4785" y="2387"/>
              <a:ext cx="368" cy="258"/>
              <a:chOff x="924" y="1312"/>
              <a:chExt cx="204" cy="130"/>
            </a:xfrm>
          </p:grpSpPr>
          <p:sp>
            <p:nvSpPr>
              <p:cNvPr id="66471" name="Oval 242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2" name="Freeform 242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3" name="Oval 242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4" name="Freeform 242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5" name="Oval 242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6" name="Freeform 243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7" name="Oval 243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8" name="Oval 243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9" name="Oval 243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0" name="Oval 243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1" name="Line 243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2" name="Freeform 243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3" name="Freeform 243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4" name="Freeform 243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5" name="Line 243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86" name="Freeform 244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1" name="Group 2441"/>
            <p:cNvGrpSpPr>
              <a:grpSpLocks/>
            </p:cNvGrpSpPr>
            <p:nvPr/>
          </p:nvGrpSpPr>
          <p:grpSpPr bwMode="auto">
            <a:xfrm>
              <a:off x="4558" y="1888"/>
              <a:ext cx="368" cy="258"/>
              <a:chOff x="924" y="1312"/>
              <a:chExt cx="204" cy="130"/>
            </a:xfrm>
          </p:grpSpPr>
          <p:sp>
            <p:nvSpPr>
              <p:cNvPr id="66455" name="Oval 244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56" name="Freeform 244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57" name="Oval 244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58" name="Freeform 244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59" name="Oval 244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0" name="Freeform 244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1" name="Oval 244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2" name="Oval 244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3" name="Oval 245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4" name="Oval 245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5" name="Line 245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6" name="Freeform 245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7" name="Freeform 245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8" name="Freeform 245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69" name="Line 245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70" name="Freeform 245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2" name="Group 2458"/>
            <p:cNvGrpSpPr>
              <a:grpSpLocks/>
            </p:cNvGrpSpPr>
            <p:nvPr/>
          </p:nvGrpSpPr>
          <p:grpSpPr bwMode="auto">
            <a:xfrm rot="2813791">
              <a:off x="4704" y="1924"/>
              <a:ext cx="530" cy="640"/>
              <a:chOff x="5760" y="1888"/>
              <a:chExt cx="530" cy="640"/>
            </a:xfrm>
          </p:grpSpPr>
          <p:grpSp>
            <p:nvGrpSpPr>
              <p:cNvPr id="66404" name="Group 2459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439" name="Oval 246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0" name="Freeform 246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1" name="Oval 246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2" name="Freeform 246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3" name="Oval 246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4" name="Freeform 246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5" name="Oval 246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6" name="Oval 246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7" name="Oval 246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8" name="Oval 246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49" name="Line 247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50" name="Freeform 247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51" name="Freeform 247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52" name="Freeform 247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53" name="Line 247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54" name="Freeform 247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405" name="Group 2476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423" name="Oval 247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4" name="Freeform 247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5" name="Oval 247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6" name="Freeform 248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7" name="Oval 248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8" name="Freeform 248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9" name="Oval 248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0" name="Oval 248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1" name="Oval 248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2" name="Oval 248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3" name="Line 248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4" name="Freeform 248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5" name="Freeform 248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6" name="Freeform 249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7" name="Line 249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38" name="Freeform 249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406" name="Group 2493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407" name="Oval 249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08" name="Freeform 249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09" name="Oval 249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0" name="Freeform 249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1" name="Oval 249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2" name="Freeform 249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3" name="Oval 250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4" name="Oval 250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5" name="Oval 250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6" name="Oval 250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7" name="Line 250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8" name="Freeform 250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19" name="Freeform 250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0" name="Freeform 250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1" name="Line 250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422" name="Freeform 250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6043" name="Group 2510"/>
            <p:cNvGrpSpPr>
              <a:grpSpLocks/>
            </p:cNvGrpSpPr>
            <p:nvPr/>
          </p:nvGrpSpPr>
          <p:grpSpPr bwMode="auto">
            <a:xfrm>
              <a:off x="4377" y="2523"/>
              <a:ext cx="368" cy="258"/>
              <a:chOff x="924" y="1312"/>
              <a:chExt cx="204" cy="130"/>
            </a:xfrm>
          </p:grpSpPr>
          <p:sp>
            <p:nvSpPr>
              <p:cNvPr id="66388" name="Oval 251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9" name="Freeform 251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0" name="Oval 251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1" name="Freeform 251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2" name="Oval 251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3" name="Freeform 251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4" name="Oval 251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5" name="Oval 251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6" name="Oval 251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7" name="Oval 252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8" name="Line 252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99" name="Freeform 252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00" name="Freeform 252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01" name="Freeform 252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02" name="Line 252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403" name="Freeform 252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4" name="Group 2527"/>
            <p:cNvGrpSpPr>
              <a:grpSpLocks/>
            </p:cNvGrpSpPr>
            <p:nvPr/>
          </p:nvGrpSpPr>
          <p:grpSpPr bwMode="auto">
            <a:xfrm rot="2775543"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6372" name="Oval 252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3" name="Freeform 252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4" name="Oval 253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5" name="Freeform 253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6" name="Oval 253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7" name="Freeform 253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8" name="Oval 253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9" name="Oval 253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0" name="Oval 253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1" name="Oval 253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2" name="Line 253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3" name="Freeform 253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4" name="Freeform 254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5" name="Freeform 254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6" name="Line 254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87" name="Freeform 254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5" name="Group 2544"/>
            <p:cNvGrpSpPr>
              <a:grpSpLocks/>
            </p:cNvGrpSpPr>
            <p:nvPr/>
          </p:nvGrpSpPr>
          <p:grpSpPr bwMode="auto">
            <a:xfrm rot="2775543"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6356" name="Oval 254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7" name="Freeform 254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8" name="Oval 254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9" name="Freeform 254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0" name="Oval 254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1" name="Freeform 255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2" name="Oval 255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3" name="Oval 255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4" name="Oval 255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5" name="Oval 255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6" name="Line 255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7" name="Freeform 255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8" name="Freeform 255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69" name="Freeform 255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0" name="Line 255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71" name="Freeform 256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6" name="Group 2561"/>
            <p:cNvGrpSpPr>
              <a:grpSpLocks/>
            </p:cNvGrpSpPr>
            <p:nvPr/>
          </p:nvGrpSpPr>
          <p:grpSpPr bwMode="auto">
            <a:xfrm>
              <a:off x="4332" y="2160"/>
              <a:ext cx="368" cy="258"/>
              <a:chOff x="924" y="1312"/>
              <a:chExt cx="204" cy="130"/>
            </a:xfrm>
          </p:grpSpPr>
          <p:sp>
            <p:nvSpPr>
              <p:cNvPr id="66340" name="Oval 256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1" name="Freeform 256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2" name="Oval 256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3" name="Freeform 256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4" name="Oval 256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5" name="Freeform 256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6" name="Oval 256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7" name="Oval 256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8" name="Oval 257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49" name="Oval 257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0" name="Line 257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1" name="Freeform 257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2" name="Freeform 257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3" name="Freeform 257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4" name="Line 257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55" name="Freeform 257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7" name="Group 2578"/>
            <p:cNvGrpSpPr>
              <a:grpSpLocks/>
            </p:cNvGrpSpPr>
            <p:nvPr/>
          </p:nvGrpSpPr>
          <p:grpSpPr bwMode="auto">
            <a:xfrm>
              <a:off x="4468" y="2296"/>
              <a:ext cx="368" cy="258"/>
              <a:chOff x="924" y="1312"/>
              <a:chExt cx="204" cy="130"/>
            </a:xfrm>
          </p:grpSpPr>
          <p:sp>
            <p:nvSpPr>
              <p:cNvPr id="66324" name="Oval 257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5" name="Freeform 258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6" name="Oval 258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7" name="Freeform 258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8" name="Oval 258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9" name="Freeform 258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0" name="Oval 258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1" name="Oval 258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2" name="Oval 258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3" name="Oval 258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4" name="Line 258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5" name="Freeform 259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6" name="Freeform 259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7" name="Freeform 259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8" name="Line 259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39" name="Freeform 259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8" name="Group 2595"/>
            <p:cNvGrpSpPr>
              <a:grpSpLocks/>
            </p:cNvGrpSpPr>
            <p:nvPr/>
          </p:nvGrpSpPr>
          <p:grpSpPr bwMode="auto">
            <a:xfrm>
              <a:off x="4604" y="2432"/>
              <a:ext cx="368" cy="258"/>
              <a:chOff x="924" y="1312"/>
              <a:chExt cx="204" cy="130"/>
            </a:xfrm>
          </p:grpSpPr>
          <p:sp>
            <p:nvSpPr>
              <p:cNvPr id="66308" name="Oval 259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9" name="Freeform 259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0" name="Oval 259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1" name="Freeform 259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2" name="Oval 260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3" name="Freeform 260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4" name="Oval 260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5" name="Oval 260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6" name="Oval 260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7" name="Oval 260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8" name="Line 260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19" name="Freeform 260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0" name="Freeform 260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1" name="Freeform 260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2" name="Line 261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23" name="Freeform 261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49" name="Group 2612"/>
            <p:cNvGrpSpPr>
              <a:grpSpLocks/>
            </p:cNvGrpSpPr>
            <p:nvPr/>
          </p:nvGrpSpPr>
          <p:grpSpPr bwMode="auto">
            <a:xfrm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6292" name="Oval 261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3" name="Freeform 261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4" name="Oval 261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5" name="Freeform 261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6" name="Oval 261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7" name="Freeform 261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8" name="Oval 261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9" name="Oval 262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0" name="Oval 262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1" name="Oval 262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2" name="Line 262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3" name="Freeform 262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4" name="Freeform 262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5" name="Freeform 262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6" name="Line 262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307" name="Freeform 262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50" name="Group 2629"/>
            <p:cNvGrpSpPr>
              <a:grpSpLocks/>
            </p:cNvGrpSpPr>
            <p:nvPr/>
          </p:nvGrpSpPr>
          <p:grpSpPr bwMode="auto">
            <a:xfrm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6276" name="Oval 263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7" name="Freeform 263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8" name="Oval 263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9" name="Freeform 263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0" name="Oval 263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1" name="Freeform 263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2" name="Oval 263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3" name="Oval 263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4" name="Oval 263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5" name="Oval 263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6" name="Line 264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7" name="Freeform 264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8" name="Freeform 264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89" name="Freeform 264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0" name="Line 264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91" name="Freeform 264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51" name="Group 2646"/>
            <p:cNvGrpSpPr>
              <a:grpSpLocks/>
            </p:cNvGrpSpPr>
            <p:nvPr/>
          </p:nvGrpSpPr>
          <p:grpSpPr bwMode="auto">
            <a:xfrm>
              <a:off x="4468" y="2432"/>
              <a:ext cx="368" cy="258"/>
              <a:chOff x="924" y="1312"/>
              <a:chExt cx="204" cy="130"/>
            </a:xfrm>
          </p:grpSpPr>
          <p:sp>
            <p:nvSpPr>
              <p:cNvPr id="66260" name="Oval 264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1" name="Freeform 264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2" name="Oval 264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3" name="Freeform 265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4" name="Oval 265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5" name="Freeform 265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6" name="Oval 265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7" name="Oval 265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8" name="Oval 265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69" name="Oval 265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0" name="Line 265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1" name="Freeform 265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2" name="Freeform 265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3" name="Freeform 266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4" name="Line 266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275" name="Freeform 266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66052" name="Group 2663"/>
            <p:cNvGrpSpPr>
              <a:grpSpLocks/>
            </p:cNvGrpSpPr>
            <p:nvPr/>
          </p:nvGrpSpPr>
          <p:grpSpPr bwMode="auto">
            <a:xfrm rot="2813791">
              <a:off x="4568" y="2060"/>
              <a:ext cx="530" cy="640"/>
              <a:chOff x="5760" y="1888"/>
              <a:chExt cx="530" cy="640"/>
            </a:xfrm>
          </p:grpSpPr>
          <p:grpSp>
            <p:nvGrpSpPr>
              <p:cNvPr id="66209" name="Group 2664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244" name="Oval 266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5" name="Freeform 266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6" name="Oval 266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7" name="Freeform 266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8" name="Oval 266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9" name="Freeform 267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0" name="Oval 267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1" name="Oval 267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2" name="Oval 267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3" name="Oval 267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4" name="Line 267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5" name="Freeform 267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6" name="Freeform 267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7" name="Freeform 267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8" name="Line 267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59" name="Freeform 268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210" name="Group 2681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228" name="Oval 268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9" name="Freeform 268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0" name="Oval 268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1" name="Freeform 268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2" name="Oval 268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3" name="Freeform 268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4" name="Oval 268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5" name="Oval 268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6" name="Oval 269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7" name="Oval 269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8" name="Line 269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39" name="Freeform 269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0" name="Freeform 269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1" name="Freeform 269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2" name="Line 269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43" name="Freeform 269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211" name="Group 2698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212" name="Oval 269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13" name="Freeform 270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14" name="Oval 270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15" name="Freeform 270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16" name="Oval 270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17" name="Freeform 270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18" name="Oval 270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19" name="Oval 270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0" name="Oval 270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1" name="Oval 270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2" name="Line 270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3" name="Freeform 271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4" name="Freeform 271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5" name="Freeform 271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6" name="Line 271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27" name="Freeform 271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6053" name="Group 2715"/>
            <p:cNvGrpSpPr>
              <a:grpSpLocks/>
            </p:cNvGrpSpPr>
            <p:nvPr/>
          </p:nvGrpSpPr>
          <p:grpSpPr bwMode="auto">
            <a:xfrm rot="2813791">
              <a:off x="4577" y="2069"/>
              <a:ext cx="530" cy="640"/>
              <a:chOff x="5760" y="1888"/>
              <a:chExt cx="530" cy="640"/>
            </a:xfrm>
          </p:grpSpPr>
          <p:grpSp>
            <p:nvGrpSpPr>
              <p:cNvPr id="66158" name="Group 2716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193" name="Oval 271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4" name="Freeform 271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5" name="Oval 271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6" name="Freeform 272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7" name="Oval 272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8" name="Freeform 272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9" name="Oval 272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0" name="Oval 272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1" name="Oval 272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2" name="Oval 272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3" name="Line 272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4" name="Freeform 272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5" name="Freeform 272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6" name="Freeform 273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7" name="Line 273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208" name="Freeform 273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159" name="Group 2733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177" name="Oval 273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8" name="Freeform 273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9" name="Oval 273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0" name="Freeform 273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1" name="Oval 273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2" name="Freeform 273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3" name="Oval 274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4" name="Oval 274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5" name="Oval 274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6" name="Oval 274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7" name="Line 274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8" name="Freeform 274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89" name="Freeform 274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0" name="Freeform 274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1" name="Line 274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92" name="Freeform 274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160" name="Group 2750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161" name="Oval 2751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62" name="Freeform 2752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63" name="Oval 2753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64" name="Freeform 2754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65" name="Oval 2755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66" name="Freeform 2756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67" name="Oval 275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68" name="Oval 275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69" name="Oval 275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0" name="Oval 276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1" name="Line 2761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2" name="Freeform 2762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3" name="Freeform 2763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4" name="Freeform 2764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5" name="Line 2765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76" name="Freeform 2766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6054" name="Group 2767"/>
            <p:cNvGrpSpPr>
              <a:grpSpLocks/>
            </p:cNvGrpSpPr>
            <p:nvPr/>
          </p:nvGrpSpPr>
          <p:grpSpPr bwMode="auto">
            <a:xfrm rot="2813791">
              <a:off x="4250" y="1924"/>
              <a:ext cx="530" cy="640"/>
              <a:chOff x="5760" y="1888"/>
              <a:chExt cx="530" cy="640"/>
            </a:xfrm>
          </p:grpSpPr>
          <p:grpSp>
            <p:nvGrpSpPr>
              <p:cNvPr id="66107" name="Group 2768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142" name="Oval 276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3" name="Freeform 277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4" name="Oval 277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5" name="Freeform 277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6" name="Oval 277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7" name="Freeform 277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8" name="Oval 277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9" name="Oval 277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50" name="Oval 277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51" name="Oval 277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52" name="Line 277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53" name="Freeform 278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54" name="Freeform 278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55" name="Freeform 278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56" name="Line 278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57" name="Freeform 278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108" name="Group 2785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126" name="Oval 278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7" name="Freeform 278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8" name="Oval 278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9" name="Freeform 278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0" name="Oval 279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1" name="Freeform 279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2" name="Oval 279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3" name="Oval 279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4" name="Oval 279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5" name="Oval 279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6" name="Line 279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7" name="Freeform 279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8" name="Freeform 279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39" name="Freeform 279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0" name="Line 280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41" name="Freeform 280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109" name="Group 2802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110" name="Oval 280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1" name="Freeform 280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2" name="Oval 280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3" name="Freeform 280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4" name="Oval 280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5" name="Freeform 280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6" name="Oval 280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7" name="Oval 281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8" name="Oval 281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19" name="Oval 281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0" name="Line 281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1" name="Freeform 281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2" name="Freeform 281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3" name="Freeform 281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4" name="Line 281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25" name="Freeform 281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6055" name="Group 2819"/>
            <p:cNvGrpSpPr>
              <a:grpSpLocks/>
            </p:cNvGrpSpPr>
            <p:nvPr/>
          </p:nvGrpSpPr>
          <p:grpSpPr bwMode="auto">
            <a:xfrm rot="2813791">
              <a:off x="4245" y="2069"/>
              <a:ext cx="530" cy="640"/>
              <a:chOff x="5760" y="1888"/>
              <a:chExt cx="530" cy="640"/>
            </a:xfrm>
          </p:grpSpPr>
          <p:grpSp>
            <p:nvGrpSpPr>
              <p:cNvPr id="66056" name="Group 2820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6091" name="Oval 2821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2" name="Freeform 2822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3" name="Oval 2823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4" name="Freeform 2824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5" name="Oval 2825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6" name="Freeform 2826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7" name="Oval 282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8" name="Oval 282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9" name="Oval 282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00" name="Oval 283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01" name="Line 2831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02" name="Freeform 2832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03" name="Freeform 2833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04" name="Freeform 2834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05" name="Line 2835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106" name="Freeform 2836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057" name="Group 2837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6075" name="Oval 283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6" name="Freeform 283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7" name="Oval 284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8" name="Freeform 284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9" name="Oval 284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0" name="Freeform 284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1" name="Oval 284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2" name="Oval 284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3" name="Oval 284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4" name="Oval 284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5" name="Line 284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6" name="Freeform 284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7" name="Freeform 285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8" name="Freeform 285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89" name="Line 285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90" name="Freeform 285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6058" name="Group 2854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6059" name="Oval 285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0" name="Freeform 285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1" name="Oval 285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2" name="Freeform 285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3" name="Oval 285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4" name="Freeform 286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5" name="Oval 286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6" name="Oval 286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7" name="Oval 286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8" name="Oval 286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69" name="Line 286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0" name="Freeform 286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1" name="Freeform 286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2" name="Freeform 286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3" name="Line 286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6074" name="Freeform 287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121655" name="Group 2871"/>
          <p:cNvGrpSpPr>
            <a:grpSpLocks/>
          </p:cNvGrpSpPr>
          <p:nvPr/>
        </p:nvGrpSpPr>
        <p:grpSpPr bwMode="auto">
          <a:xfrm>
            <a:off x="6777039" y="2413000"/>
            <a:ext cx="1744662" cy="1455738"/>
            <a:chOff x="4190" y="1888"/>
            <a:chExt cx="1099" cy="917"/>
          </a:xfrm>
        </p:grpSpPr>
        <p:grpSp>
          <p:nvGrpSpPr>
            <p:cNvPr id="33615" name="Group 2872"/>
            <p:cNvGrpSpPr>
              <a:grpSpLocks/>
            </p:cNvGrpSpPr>
            <p:nvPr/>
          </p:nvGrpSpPr>
          <p:grpSpPr bwMode="auto">
            <a:xfrm>
              <a:off x="4377" y="1979"/>
              <a:ext cx="368" cy="258"/>
              <a:chOff x="924" y="1312"/>
              <a:chExt cx="204" cy="130"/>
            </a:xfrm>
          </p:grpSpPr>
          <p:sp>
            <p:nvSpPr>
              <p:cNvPr id="66011" name="Oval 287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2" name="Freeform 287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3" name="Oval 287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4" name="Freeform 287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5" name="Oval 287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6" name="Freeform 287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7" name="Oval 287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8" name="Oval 288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9" name="Oval 288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20" name="Oval 288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21" name="Line 288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22" name="Freeform 288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23" name="Freeform 288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24" name="Freeform 288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25" name="Line 288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26" name="Freeform 288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16" name="Group 2889"/>
            <p:cNvGrpSpPr>
              <a:grpSpLocks/>
            </p:cNvGrpSpPr>
            <p:nvPr/>
          </p:nvGrpSpPr>
          <p:grpSpPr bwMode="auto">
            <a:xfrm>
              <a:off x="4468" y="2024"/>
              <a:ext cx="368" cy="258"/>
              <a:chOff x="924" y="1312"/>
              <a:chExt cx="204" cy="130"/>
            </a:xfrm>
          </p:grpSpPr>
          <p:sp>
            <p:nvSpPr>
              <p:cNvPr id="65995" name="Oval 289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6" name="Freeform 289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7" name="Oval 289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8" name="Freeform 289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9" name="Oval 289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0" name="Freeform 289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1" name="Oval 289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2" name="Oval 289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3" name="Oval 289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4" name="Oval 289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5" name="Line 290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6" name="Freeform 290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7" name="Freeform 290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8" name="Freeform 290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09" name="Line 290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6010" name="Freeform 290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17" name="Group 2906"/>
            <p:cNvGrpSpPr>
              <a:grpSpLocks/>
            </p:cNvGrpSpPr>
            <p:nvPr/>
          </p:nvGrpSpPr>
          <p:grpSpPr bwMode="auto">
            <a:xfrm>
              <a:off x="4422" y="2115"/>
              <a:ext cx="368" cy="258"/>
              <a:chOff x="924" y="1312"/>
              <a:chExt cx="204" cy="130"/>
            </a:xfrm>
          </p:grpSpPr>
          <p:sp>
            <p:nvSpPr>
              <p:cNvPr id="65979" name="Oval 290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0" name="Freeform 290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1" name="Oval 290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2" name="Freeform 291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3" name="Oval 291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4" name="Freeform 291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5" name="Oval 291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6" name="Oval 291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7" name="Oval 291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8" name="Oval 291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89" name="Line 291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0" name="Freeform 291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1" name="Freeform 291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2" name="Freeform 292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3" name="Line 292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94" name="Freeform 292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18" name="Group 2923"/>
            <p:cNvGrpSpPr>
              <a:grpSpLocks/>
            </p:cNvGrpSpPr>
            <p:nvPr/>
          </p:nvGrpSpPr>
          <p:grpSpPr bwMode="auto">
            <a:xfrm>
              <a:off x="4513" y="2265"/>
              <a:ext cx="368" cy="258"/>
              <a:chOff x="924" y="1312"/>
              <a:chExt cx="204" cy="130"/>
            </a:xfrm>
          </p:grpSpPr>
          <p:sp>
            <p:nvSpPr>
              <p:cNvPr id="65963" name="Oval 292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4" name="Freeform 292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5" name="Oval 292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6" name="Freeform 292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7" name="Oval 292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8" name="Freeform 292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9" name="Oval 293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0" name="Oval 293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1" name="Oval 293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2" name="Oval 293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3" name="Line 293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4" name="Freeform 293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5" name="Freeform 293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6" name="Freeform 293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7" name="Line 293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78" name="Freeform 293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19" name="Group 2940"/>
            <p:cNvGrpSpPr>
              <a:grpSpLocks/>
            </p:cNvGrpSpPr>
            <p:nvPr/>
          </p:nvGrpSpPr>
          <p:grpSpPr bwMode="auto">
            <a:xfrm>
              <a:off x="4377" y="2356"/>
              <a:ext cx="368" cy="258"/>
              <a:chOff x="924" y="1312"/>
              <a:chExt cx="204" cy="130"/>
            </a:xfrm>
          </p:grpSpPr>
          <p:sp>
            <p:nvSpPr>
              <p:cNvPr id="65947" name="Oval 294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8" name="Freeform 294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9" name="Oval 294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0" name="Freeform 294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1" name="Oval 294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2" name="Freeform 294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3" name="Oval 294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4" name="Oval 294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5" name="Oval 294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6" name="Oval 295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7" name="Line 295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8" name="Freeform 295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59" name="Freeform 295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0" name="Freeform 295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1" name="Line 295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62" name="Freeform 295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0" name="Group 2957"/>
            <p:cNvGrpSpPr>
              <a:grpSpLocks/>
            </p:cNvGrpSpPr>
            <p:nvPr/>
          </p:nvGrpSpPr>
          <p:grpSpPr bwMode="auto">
            <a:xfrm>
              <a:off x="4513" y="2492"/>
              <a:ext cx="368" cy="258"/>
              <a:chOff x="924" y="1312"/>
              <a:chExt cx="204" cy="130"/>
            </a:xfrm>
          </p:grpSpPr>
          <p:sp>
            <p:nvSpPr>
              <p:cNvPr id="65931" name="Oval 295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2" name="Freeform 295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3" name="Oval 296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4" name="Freeform 296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5" name="Oval 296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6" name="Freeform 296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7" name="Oval 296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8" name="Oval 296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9" name="Oval 296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0" name="Oval 296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1" name="Line 296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2" name="Freeform 296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3" name="Freeform 297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4" name="Freeform 297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5" name="Line 297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46" name="Freeform 297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1" name="Group 2974"/>
            <p:cNvGrpSpPr>
              <a:grpSpLocks/>
            </p:cNvGrpSpPr>
            <p:nvPr/>
          </p:nvGrpSpPr>
          <p:grpSpPr bwMode="auto">
            <a:xfrm rot="2511302">
              <a:off x="4740" y="1993"/>
              <a:ext cx="368" cy="258"/>
              <a:chOff x="924" y="1312"/>
              <a:chExt cx="204" cy="130"/>
            </a:xfrm>
          </p:grpSpPr>
          <p:sp>
            <p:nvSpPr>
              <p:cNvPr id="65915" name="Oval 297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6" name="Freeform 297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7" name="Oval 297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8" name="Freeform 297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9" name="Oval 297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0" name="Freeform 298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1" name="Oval 298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2" name="Oval 298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3" name="Oval 298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4" name="Oval 298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5" name="Line 298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6" name="Freeform 298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7" name="Freeform 298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8" name="Freeform 298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29" name="Line 298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30" name="Freeform 299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2" name="Group 2991"/>
            <p:cNvGrpSpPr>
              <a:grpSpLocks/>
            </p:cNvGrpSpPr>
            <p:nvPr/>
          </p:nvGrpSpPr>
          <p:grpSpPr bwMode="auto">
            <a:xfrm>
              <a:off x="4644" y="2069"/>
              <a:ext cx="368" cy="258"/>
              <a:chOff x="924" y="1312"/>
              <a:chExt cx="204" cy="130"/>
            </a:xfrm>
          </p:grpSpPr>
          <p:sp>
            <p:nvSpPr>
              <p:cNvPr id="65899" name="Oval 299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0" name="Freeform 299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1" name="Oval 299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2" name="Freeform 299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3" name="Oval 299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4" name="Freeform 299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5" name="Oval 299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6" name="Oval 299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7" name="Oval 300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8" name="Oval 300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09" name="Line 300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0" name="Freeform 300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1" name="Freeform 300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2" name="Freeform 300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3" name="Line 300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914" name="Freeform 300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3" name="Group 3008"/>
            <p:cNvGrpSpPr>
              <a:grpSpLocks/>
            </p:cNvGrpSpPr>
            <p:nvPr/>
          </p:nvGrpSpPr>
          <p:grpSpPr bwMode="auto">
            <a:xfrm rot="2265488">
              <a:off x="4785" y="2265"/>
              <a:ext cx="368" cy="258"/>
              <a:chOff x="924" y="1312"/>
              <a:chExt cx="204" cy="130"/>
            </a:xfrm>
          </p:grpSpPr>
          <p:sp>
            <p:nvSpPr>
              <p:cNvPr id="65883" name="Oval 300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4" name="Freeform 301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5" name="Oval 301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6" name="Freeform 301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7" name="Oval 301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8" name="Freeform 301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9" name="Oval 301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0" name="Oval 301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1" name="Oval 301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2" name="Oval 301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3" name="Line 301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4" name="Freeform 302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5" name="Freeform 302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6" name="Freeform 302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7" name="Line 302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98" name="Freeform 302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4" name="Group 3025"/>
            <p:cNvGrpSpPr>
              <a:grpSpLocks/>
            </p:cNvGrpSpPr>
            <p:nvPr/>
          </p:nvGrpSpPr>
          <p:grpSpPr bwMode="auto">
            <a:xfrm rot="4141590">
              <a:off x="4775" y="2396"/>
              <a:ext cx="368" cy="258"/>
              <a:chOff x="924" y="1312"/>
              <a:chExt cx="204" cy="130"/>
            </a:xfrm>
          </p:grpSpPr>
          <p:sp>
            <p:nvSpPr>
              <p:cNvPr id="65867" name="Oval 302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8" name="Freeform 302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9" name="Oval 302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0" name="Freeform 302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1" name="Oval 303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2" name="Freeform 303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3" name="Oval 303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4" name="Oval 303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5" name="Oval 303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6" name="Oval 303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7" name="Line 303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8" name="Freeform 303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79" name="Freeform 303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0" name="Freeform 303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1" name="Line 304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82" name="Freeform 304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5" name="Group 3042"/>
            <p:cNvGrpSpPr>
              <a:grpSpLocks/>
            </p:cNvGrpSpPr>
            <p:nvPr/>
          </p:nvGrpSpPr>
          <p:grpSpPr bwMode="auto">
            <a:xfrm rot="-3806097">
              <a:off x="4372" y="2492"/>
              <a:ext cx="368" cy="258"/>
              <a:chOff x="924" y="1312"/>
              <a:chExt cx="204" cy="130"/>
            </a:xfrm>
          </p:grpSpPr>
          <p:sp>
            <p:nvSpPr>
              <p:cNvPr id="65851" name="Oval 304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2" name="Freeform 304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3" name="Oval 304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4" name="Freeform 304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5" name="Oval 304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6" name="Freeform 304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7" name="Oval 304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8" name="Oval 305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9" name="Oval 305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0" name="Oval 305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1" name="Line 305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2" name="Freeform 305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3" name="Freeform 305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4" name="Freeform 305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5" name="Line 305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66" name="Freeform 305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6" name="Group 3059"/>
            <p:cNvGrpSpPr>
              <a:grpSpLocks/>
            </p:cNvGrpSpPr>
            <p:nvPr/>
          </p:nvGrpSpPr>
          <p:grpSpPr bwMode="auto">
            <a:xfrm>
              <a:off x="4513" y="2115"/>
              <a:ext cx="368" cy="258"/>
              <a:chOff x="924" y="1312"/>
              <a:chExt cx="204" cy="130"/>
            </a:xfrm>
          </p:grpSpPr>
          <p:sp>
            <p:nvSpPr>
              <p:cNvPr id="65835" name="Oval 306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6" name="Freeform 306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7" name="Oval 306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8" name="Freeform 306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9" name="Oval 306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0" name="Freeform 306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1" name="Oval 306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2" name="Oval 306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3" name="Oval 306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4" name="Oval 306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5" name="Line 307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6" name="Freeform 307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7" name="Freeform 307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8" name="Freeform 307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49" name="Line 307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50" name="Freeform 307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7" name="Group 3076"/>
            <p:cNvGrpSpPr>
              <a:grpSpLocks/>
            </p:cNvGrpSpPr>
            <p:nvPr/>
          </p:nvGrpSpPr>
          <p:grpSpPr bwMode="auto">
            <a:xfrm>
              <a:off x="4649" y="2251"/>
              <a:ext cx="368" cy="258"/>
              <a:chOff x="924" y="1312"/>
              <a:chExt cx="204" cy="130"/>
            </a:xfrm>
          </p:grpSpPr>
          <p:sp>
            <p:nvSpPr>
              <p:cNvPr id="65819" name="Oval 307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0" name="Freeform 307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1" name="Oval 307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2" name="Freeform 308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3" name="Oval 308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4" name="Freeform 308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5" name="Oval 308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6" name="Oval 308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7" name="Oval 308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8" name="Oval 308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29" name="Line 308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0" name="Freeform 308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1" name="Freeform 308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2" name="Freeform 309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3" name="Line 309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34" name="Freeform 309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8" name="Group 3093"/>
            <p:cNvGrpSpPr>
              <a:grpSpLocks/>
            </p:cNvGrpSpPr>
            <p:nvPr/>
          </p:nvGrpSpPr>
          <p:grpSpPr bwMode="auto">
            <a:xfrm>
              <a:off x="4785" y="2387"/>
              <a:ext cx="368" cy="258"/>
              <a:chOff x="924" y="1312"/>
              <a:chExt cx="204" cy="130"/>
            </a:xfrm>
          </p:grpSpPr>
          <p:sp>
            <p:nvSpPr>
              <p:cNvPr id="65803" name="Oval 309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4" name="Freeform 309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5" name="Oval 309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6" name="Freeform 309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7" name="Oval 309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8" name="Freeform 309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9" name="Oval 310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0" name="Oval 310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1" name="Oval 310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2" name="Oval 310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3" name="Line 310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4" name="Freeform 310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5" name="Freeform 310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6" name="Freeform 310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7" name="Line 310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18" name="Freeform 310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29" name="Group 3110"/>
            <p:cNvGrpSpPr>
              <a:grpSpLocks/>
            </p:cNvGrpSpPr>
            <p:nvPr/>
          </p:nvGrpSpPr>
          <p:grpSpPr bwMode="auto">
            <a:xfrm>
              <a:off x="4558" y="1888"/>
              <a:ext cx="368" cy="258"/>
              <a:chOff x="924" y="1312"/>
              <a:chExt cx="204" cy="130"/>
            </a:xfrm>
          </p:grpSpPr>
          <p:sp>
            <p:nvSpPr>
              <p:cNvPr id="65787" name="Oval 311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88" name="Freeform 311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89" name="Oval 311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0" name="Freeform 311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1" name="Oval 311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2" name="Freeform 311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3" name="Oval 311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4" name="Oval 311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5" name="Oval 311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6" name="Oval 312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7" name="Line 312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8" name="Freeform 312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99" name="Freeform 312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0" name="Freeform 312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1" name="Line 312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802" name="Freeform 312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0" name="Group 3127"/>
            <p:cNvGrpSpPr>
              <a:grpSpLocks/>
            </p:cNvGrpSpPr>
            <p:nvPr/>
          </p:nvGrpSpPr>
          <p:grpSpPr bwMode="auto">
            <a:xfrm rot="2813791">
              <a:off x="4704" y="1924"/>
              <a:ext cx="530" cy="640"/>
              <a:chOff x="5760" y="1888"/>
              <a:chExt cx="530" cy="640"/>
            </a:xfrm>
          </p:grpSpPr>
          <p:grpSp>
            <p:nvGrpSpPr>
              <p:cNvPr id="65736" name="Group 3128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5771" name="Oval 312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2" name="Freeform 313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3" name="Oval 313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4" name="Freeform 313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5" name="Oval 313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6" name="Freeform 313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7" name="Oval 313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8" name="Oval 313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9" name="Oval 313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80" name="Oval 313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81" name="Line 313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82" name="Freeform 314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83" name="Freeform 314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84" name="Freeform 314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85" name="Line 314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86" name="Freeform 314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5737" name="Group 3145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5755" name="Oval 314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6" name="Freeform 314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7" name="Oval 314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8" name="Freeform 314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9" name="Oval 315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0" name="Freeform 315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1" name="Oval 315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2" name="Oval 315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3" name="Oval 315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4" name="Oval 315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5" name="Line 315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6" name="Freeform 315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7" name="Freeform 315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8" name="Freeform 315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69" name="Line 316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70" name="Freeform 316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5738" name="Group 3162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5739" name="Oval 316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0" name="Freeform 316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1" name="Oval 316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2" name="Freeform 316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3" name="Oval 316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4" name="Freeform 316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5" name="Oval 316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6" name="Oval 317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7" name="Oval 317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8" name="Oval 317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49" name="Line 317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0" name="Freeform 317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1" name="Freeform 317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2" name="Freeform 317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3" name="Line 317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754" name="Freeform 317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3631" name="Group 3179"/>
            <p:cNvGrpSpPr>
              <a:grpSpLocks/>
            </p:cNvGrpSpPr>
            <p:nvPr/>
          </p:nvGrpSpPr>
          <p:grpSpPr bwMode="auto">
            <a:xfrm>
              <a:off x="4377" y="2523"/>
              <a:ext cx="368" cy="258"/>
              <a:chOff x="924" y="1312"/>
              <a:chExt cx="204" cy="130"/>
            </a:xfrm>
          </p:grpSpPr>
          <p:sp>
            <p:nvSpPr>
              <p:cNvPr id="65720" name="Oval 318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1" name="Freeform 318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2" name="Oval 318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3" name="Freeform 318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4" name="Oval 318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5" name="Freeform 318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6" name="Oval 318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7" name="Oval 318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8" name="Oval 318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29" name="Oval 318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30" name="Line 319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31" name="Freeform 319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32" name="Freeform 319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33" name="Freeform 319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34" name="Line 319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35" name="Freeform 319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2" name="Group 3196"/>
            <p:cNvGrpSpPr>
              <a:grpSpLocks/>
            </p:cNvGrpSpPr>
            <p:nvPr/>
          </p:nvGrpSpPr>
          <p:grpSpPr bwMode="auto">
            <a:xfrm rot="2775543"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5704" name="Oval 319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5" name="Freeform 319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6" name="Oval 319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7" name="Freeform 320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8" name="Oval 320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9" name="Freeform 320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0" name="Oval 320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1" name="Oval 320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2" name="Oval 320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3" name="Oval 320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4" name="Line 320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5" name="Freeform 320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6" name="Freeform 320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7" name="Freeform 321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8" name="Line 321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19" name="Freeform 321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3" name="Group 3213"/>
            <p:cNvGrpSpPr>
              <a:grpSpLocks/>
            </p:cNvGrpSpPr>
            <p:nvPr/>
          </p:nvGrpSpPr>
          <p:grpSpPr bwMode="auto">
            <a:xfrm rot="2775543"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5688" name="Oval 321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9" name="Freeform 321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0" name="Oval 321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1" name="Freeform 321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2" name="Oval 321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3" name="Freeform 321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4" name="Oval 322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5" name="Oval 322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6" name="Oval 322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7" name="Oval 322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8" name="Line 322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99" name="Freeform 322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0" name="Freeform 322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1" name="Freeform 322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2" name="Line 322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703" name="Freeform 322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4" name="Group 3230"/>
            <p:cNvGrpSpPr>
              <a:grpSpLocks/>
            </p:cNvGrpSpPr>
            <p:nvPr/>
          </p:nvGrpSpPr>
          <p:grpSpPr bwMode="auto">
            <a:xfrm>
              <a:off x="4332" y="2160"/>
              <a:ext cx="368" cy="258"/>
              <a:chOff x="924" y="1312"/>
              <a:chExt cx="204" cy="130"/>
            </a:xfrm>
          </p:grpSpPr>
          <p:sp>
            <p:nvSpPr>
              <p:cNvPr id="65672" name="Oval 323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3" name="Freeform 323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4" name="Oval 323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5" name="Freeform 323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6" name="Oval 323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7" name="Freeform 323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8" name="Oval 323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9" name="Oval 323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0" name="Oval 323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1" name="Oval 324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2" name="Line 324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3" name="Freeform 324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4" name="Freeform 324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5" name="Freeform 324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6" name="Line 324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87" name="Freeform 324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5" name="Group 3247"/>
            <p:cNvGrpSpPr>
              <a:grpSpLocks/>
            </p:cNvGrpSpPr>
            <p:nvPr/>
          </p:nvGrpSpPr>
          <p:grpSpPr bwMode="auto">
            <a:xfrm>
              <a:off x="4468" y="2296"/>
              <a:ext cx="368" cy="258"/>
              <a:chOff x="924" y="1312"/>
              <a:chExt cx="204" cy="130"/>
            </a:xfrm>
          </p:grpSpPr>
          <p:sp>
            <p:nvSpPr>
              <p:cNvPr id="65656" name="Oval 324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7" name="Freeform 324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8" name="Oval 325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9" name="Freeform 325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0" name="Oval 325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1" name="Freeform 325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2" name="Oval 325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3" name="Oval 325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4" name="Oval 325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5" name="Oval 325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6" name="Line 325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7" name="Freeform 325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8" name="Freeform 326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69" name="Freeform 326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0" name="Line 326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71" name="Freeform 326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6" name="Group 3264"/>
            <p:cNvGrpSpPr>
              <a:grpSpLocks/>
            </p:cNvGrpSpPr>
            <p:nvPr/>
          </p:nvGrpSpPr>
          <p:grpSpPr bwMode="auto">
            <a:xfrm>
              <a:off x="4604" y="2432"/>
              <a:ext cx="368" cy="258"/>
              <a:chOff x="924" y="1312"/>
              <a:chExt cx="204" cy="130"/>
            </a:xfrm>
          </p:grpSpPr>
          <p:sp>
            <p:nvSpPr>
              <p:cNvPr id="65640" name="Oval 326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1" name="Freeform 326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2" name="Oval 326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3" name="Freeform 326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4" name="Oval 326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5" name="Freeform 327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6" name="Oval 327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7" name="Oval 327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8" name="Oval 327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49" name="Oval 327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0" name="Line 327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1" name="Freeform 327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2" name="Freeform 327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3" name="Freeform 327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4" name="Line 327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55" name="Freeform 328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7" name="Group 3281"/>
            <p:cNvGrpSpPr>
              <a:grpSpLocks/>
            </p:cNvGrpSpPr>
            <p:nvPr/>
          </p:nvGrpSpPr>
          <p:grpSpPr bwMode="auto">
            <a:xfrm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65624" name="Oval 328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5" name="Freeform 328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6" name="Oval 328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7" name="Freeform 328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8" name="Oval 328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9" name="Freeform 328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0" name="Oval 328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1" name="Oval 328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2" name="Oval 329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3" name="Oval 329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4" name="Line 329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5" name="Freeform 329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6" name="Freeform 329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7" name="Freeform 329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8" name="Line 329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39" name="Freeform 329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8" name="Group 3298"/>
            <p:cNvGrpSpPr>
              <a:grpSpLocks/>
            </p:cNvGrpSpPr>
            <p:nvPr/>
          </p:nvGrpSpPr>
          <p:grpSpPr bwMode="auto">
            <a:xfrm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65608" name="Oval 329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9" name="Freeform 330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0" name="Oval 330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1" name="Freeform 330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2" name="Oval 330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3" name="Freeform 330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4" name="Oval 330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5" name="Oval 330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6" name="Oval 330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7" name="Oval 330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8" name="Line 330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19" name="Freeform 331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0" name="Freeform 331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1" name="Freeform 331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2" name="Line 331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23" name="Freeform 331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39" name="Group 3315"/>
            <p:cNvGrpSpPr>
              <a:grpSpLocks/>
            </p:cNvGrpSpPr>
            <p:nvPr/>
          </p:nvGrpSpPr>
          <p:grpSpPr bwMode="auto">
            <a:xfrm>
              <a:off x="4468" y="2432"/>
              <a:ext cx="368" cy="258"/>
              <a:chOff x="924" y="1312"/>
              <a:chExt cx="204" cy="130"/>
            </a:xfrm>
          </p:grpSpPr>
          <p:sp>
            <p:nvSpPr>
              <p:cNvPr id="65592" name="Oval 331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593" name="Freeform 331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594" name="Oval 331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595" name="Freeform 331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596" name="Oval 332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597" name="Freeform 332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598" name="Oval 332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599" name="Oval 332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0" name="Oval 332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1" name="Oval 332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2" name="Line 332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3" name="Freeform 332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4" name="Freeform 332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5" name="Freeform 332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6" name="Line 333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65607" name="Freeform 333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3640" name="Group 3332"/>
            <p:cNvGrpSpPr>
              <a:grpSpLocks/>
            </p:cNvGrpSpPr>
            <p:nvPr/>
          </p:nvGrpSpPr>
          <p:grpSpPr bwMode="auto">
            <a:xfrm rot="2813791">
              <a:off x="4568" y="2060"/>
              <a:ext cx="530" cy="640"/>
              <a:chOff x="5760" y="1888"/>
              <a:chExt cx="530" cy="640"/>
            </a:xfrm>
          </p:grpSpPr>
          <p:grpSp>
            <p:nvGrpSpPr>
              <p:cNvPr id="65541" name="Group 3333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65576" name="Oval 333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7" name="Freeform 333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8" name="Oval 333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9" name="Freeform 333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0" name="Oval 333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1" name="Freeform 333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2" name="Oval 334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3" name="Oval 334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4" name="Oval 334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5" name="Oval 334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6" name="Line 334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7" name="Freeform 334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8" name="Freeform 334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89" name="Freeform 334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90" name="Line 334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91" name="Freeform 334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5542" name="Group 3350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65560" name="Oval 3351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1" name="Freeform 3352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2" name="Oval 3353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3" name="Freeform 3354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4" name="Oval 3355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5" name="Freeform 3356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6" name="Oval 335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7" name="Oval 335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8" name="Oval 335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69" name="Oval 336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0" name="Line 3361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1" name="Freeform 3362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2" name="Freeform 3363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3" name="Freeform 3364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4" name="Line 3365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75" name="Freeform 3366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5543" name="Group 3367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65544" name="Oval 336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45" name="Freeform 336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46" name="Oval 337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47" name="Freeform 337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48" name="Oval 337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49" name="Freeform 337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0" name="Oval 337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1" name="Oval 337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2" name="Oval 337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3" name="Oval 337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4" name="Line 337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5" name="Freeform 337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6" name="Freeform 338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7" name="Freeform 338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8" name="Line 338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59" name="Freeform 338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3641" name="Group 3384"/>
            <p:cNvGrpSpPr>
              <a:grpSpLocks/>
            </p:cNvGrpSpPr>
            <p:nvPr/>
          </p:nvGrpSpPr>
          <p:grpSpPr bwMode="auto">
            <a:xfrm rot="2813791">
              <a:off x="4577" y="2069"/>
              <a:ext cx="530" cy="640"/>
              <a:chOff x="5760" y="1888"/>
              <a:chExt cx="530" cy="640"/>
            </a:xfrm>
          </p:grpSpPr>
          <p:grpSp>
            <p:nvGrpSpPr>
              <p:cNvPr id="33746" name="Group 3385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33781" name="Oval 338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2" name="Freeform 338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3" name="Oval 338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4" name="Freeform 338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5" name="Oval 339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6" name="Freeform 339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7" name="Oval 339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8" name="Oval 339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9" name="Oval 339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90" name="Oval 339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91" name="Line 339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36" name="Freeform 339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37" name="Freeform 339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38" name="Freeform 339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39" name="Line 340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65540" name="Freeform 340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747" name="Group 3402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33765" name="Oval 340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6" name="Freeform 340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7" name="Oval 340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8" name="Freeform 340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9" name="Oval 340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0" name="Freeform 340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1" name="Oval 340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2" name="Oval 341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3" name="Oval 341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4" name="Oval 341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5" name="Line 341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6" name="Freeform 341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7" name="Freeform 341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8" name="Freeform 341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79" name="Line 341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80" name="Freeform 341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748" name="Group 3419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33749" name="Oval 342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0" name="Freeform 342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1" name="Oval 342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2" name="Freeform 342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3" name="Oval 342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4" name="Freeform 342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5" name="Oval 342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6" name="Oval 342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7" name="Oval 342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8" name="Oval 342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59" name="Line 343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0" name="Freeform 343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1" name="Freeform 343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2" name="Freeform 343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3" name="Line 343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64" name="Freeform 343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3642" name="Group 3436"/>
            <p:cNvGrpSpPr>
              <a:grpSpLocks/>
            </p:cNvGrpSpPr>
            <p:nvPr/>
          </p:nvGrpSpPr>
          <p:grpSpPr bwMode="auto">
            <a:xfrm rot="2813791">
              <a:off x="4250" y="1924"/>
              <a:ext cx="530" cy="640"/>
              <a:chOff x="5760" y="1888"/>
              <a:chExt cx="530" cy="640"/>
            </a:xfrm>
          </p:grpSpPr>
          <p:grpSp>
            <p:nvGrpSpPr>
              <p:cNvPr id="33695" name="Group 3437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33730" name="Oval 343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1" name="Freeform 343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2" name="Oval 344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3" name="Freeform 344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4" name="Oval 344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5" name="Freeform 344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6" name="Oval 344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7" name="Oval 344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8" name="Oval 344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39" name="Oval 344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40" name="Line 344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41" name="Freeform 344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42" name="Freeform 345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43" name="Freeform 345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44" name="Line 345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45" name="Freeform 345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696" name="Group 3454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33714" name="Oval 345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5" name="Freeform 345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6" name="Oval 345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7" name="Freeform 345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8" name="Oval 345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9" name="Freeform 346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0" name="Oval 346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1" name="Oval 346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2" name="Oval 346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3" name="Oval 346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4" name="Line 346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5" name="Freeform 346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6" name="Freeform 346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7" name="Freeform 346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8" name="Line 346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29" name="Freeform 347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697" name="Group 3471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33698" name="Oval 347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99" name="Freeform 347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0" name="Oval 347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1" name="Freeform 347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2" name="Oval 347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3" name="Freeform 347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4" name="Oval 347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5" name="Oval 347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6" name="Oval 348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7" name="Oval 348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8" name="Line 348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09" name="Freeform 348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0" name="Freeform 348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1" name="Freeform 348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2" name="Line 348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713" name="Freeform 348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3643" name="Group 3488"/>
            <p:cNvGrpSpPr>
              <a:grpSpLocks/>
            </p:cNvGrpSpPr>
            <p:nvPr/>
          </p:nvGrpSpPr>
          <p:grpSpPr bwMode="auto">
            <a:xfrm rot="2813791">
              <a:off x="4245" y="2069"/>
              <a:ext cx="530" cy="640"/>
              <a:chOff x="5760" y="1888"/>
              <a:chExt cx="530" cy="640"/>
            </a:xfrm>
          </p:grpSpPr>
          <p:grpSp>
            <p:nvGrpSpPr>
              <p:cNvPr id="33644" name="Group 3489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33679" name="Oval 349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0" name="Freeform 349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1" name="Oval 349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2" name="Freeform 349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3" name="Oval 349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4" name="Freeform 349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5" name="Oval 349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6" name="Oval 349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7" name="Oval 349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8" name="Oval 349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89" name="Line 350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90" name="Freeform 350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91" name="Freeform 350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92" name="Freeform 350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93" name="Line 350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94" name="Freeform 350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645" name="Group 3506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33663" name="Oval 350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4" name="Freeform 350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5" name="Oval 350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6" name="Freeform 351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7" name="Oval 351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8" name="Freeform 351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9" name="Oval 351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0" name="Oval 351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1" name="Oval 351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2" name="Oval 351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3" name="Line 351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4" name="Freeform 351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5" name="Freeform 351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6" name="Freeform 352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7" name="Line 352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78" name="Freeform 352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646" name="Group 3523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33647" name="Oval 352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48" name="Freeform 352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49" name="Oval 352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0" name="Freeform 352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1" name="Oval 352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2" name="Freeform 352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3" name="Oval 353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4" name="Oval 353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5" name="Oval 353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6" name="Oval 353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7" name="Line 353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8" name="Freeform 353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59" name="Freeform 353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0" name="Freeform 353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1" name="Line 353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662" name="Freeform 353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122324" name="Group 3540"/>
          <p:cNvGrpSpPr>
            <a:grpSpLocks/>
          </p:cNvGrpSpPr>
          <p:nvPr/>
        </p:nvGrpSpPr>
        <p:grpSpPr bwMode="auto">
          <a:xfrm>
            <a:off x="7432678" y="3148014"/>
            <a:ext cx="1744663" cy="1455737"/>
            <a:chOff x="4190" y="1888"/>
            <a:chExt cx="1099" cy="917"/>
          </a:xfrm>
        </p:grpSpPr>
        <p:grpSp>
          <p:nvGrpSpPr>
            <p:cNvPr id="32947" name="Group 3541"/>
            <p:cNvGrpSpPr>
              <a:grpSpLocks/>
            </p:cNvGrpSpPr>
            <p:nvPr/>
          </p:nvGrpSpPr>
          <p:grpSpPr bwMode="auto">
            <a:xfrm>
              <a:off x="4377" y="1979"/>
              <a:ext cx="368" cy="258"/>
              <a:chOff x="924" y="1312"/>
              <a:chExt cx="204" cy="130"/>
            </a:xfrm>
          </p:grpSpPr>
          <p:sp>
            <p:nvSpPr>
              <p:cNvPr id="33599" name="Oval 354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0" name="Freeform 354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1" name="Oval 354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2" name="Freeform 354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3" name="Oval 354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4" name="Freeform 354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5" name="Oval 354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6" name="Oval 354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7" name="Oval 355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8" name="Oval 355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09" name="Line 355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10" name="Freeform 355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11" name="Freeform 355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12" name="Freeform 355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13" name="Line 355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614" name="Freeform 355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48" name="Group 3558"/>
            <p:cNvGrpSpPr>
              <a:grpSpLocks/>
            </p:cNvGrpSpPr>
            <p:nvPr/>
          </p:nvGrpSpPr>
          <p:grpSpPr bwMode="auto">
            <a:xfrm>
              <a:off x="4468" y="2024"/>
              <a:ext cx="368" cy="258"/>
              <a:chOff x="924" y="1312"/>
              <a:chExt cx="204" cy="130"/>
            </a:xfrm>
          </p:grpSpPr>
          <p:sp>
            <p:nvSpPr>
              <p:cNvPr id="33583" name="Oval 355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4" name="Freeform 356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5" name="Oval 356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6" name="Freeform 356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7" name="Oval 356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8" name="Freeform 356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9" name="Oval 356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0" name="Oval 356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1" name="Oval 356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2" name="Oval 356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3" name="Line 356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4" name="Freeform 357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5" name="Freeform 357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6" name="Freeform 357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7" name="Line 357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98" name="Freeform 357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49" name="Group 3575"/>
            <p:cNvGrpSpPr>
              <a:grpSpLocks/>
            </p:cNvGrpSpPr>
            <p:nvPr/>
          </p:nvGrpSpPr>
          <p:grpSpPr bwMode="auto">
            <a:xfrm>
              <a:off x="4422" y="2115"/>
              <a:ext cx="368" cy="258"/>
              <a:chOff x="924" y="1312"/>
              <a:chExt cx="204" cy="130"/>
            </a:xfrm>
          </p:grpSpPr>
          <p:sp>
            <p:nvSpPr>
              <p:cNvPr id="33567" name="Oval 357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8" name="Freeform 357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9" name="Oval 357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0" name="Freeform 357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1" name="Oval 358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2" name="Freeform 358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3" name="Oval 358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4" name="Oval 358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5" name="Oval 358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6" name="Oval 358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7" name="Line 358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8" name="Freeform 358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79" name="Freeform 358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0" name="Freeform 358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1" name="Line 359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82" name="Freeform 359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0" name="Group 3592"/>
            <p:cNvGrpSpPr>
              <a:grpSpLocks/>
            </p:cNvGrpSpPr>
            <p:nvPr/>
          </p:nvGrpSpPr>
          <p:grpSpPr bwMode="auto">
            <a:xfrm>
              <a:off x="4513" y="2265"/>
              <a:ext cx="368" cy="258"/>
              <a:chOff x="924" y="1312"/>
              <a:chExt cx="204" cy="130"/>
            </a:xfrm>
          </p:grpSpPr>
          <p:sp>
            <p:nvSpPr>
              <p:cNvPr id="33551" name="Oval 359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2" name="Freeform 359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3" name="Oval 359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4" name="Freeform 359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5" name="Oval 359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6" name="Freeform 359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7" name="Oval 359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8" name="Oval 360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9" name="Oval 360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0" name="Oval 360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1" name="Line 360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2" name="Freeform 360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3" name="Freeform 360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4" name="Freeform 360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5" name="Line 360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66" name="Freeform 360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1" name="Group 3609"/>
            <p:cNvGrpSpPr>
              <a:grpSpLocks/>
            </p:cNvGrpSpPr>
            <p:nvPr/>
          </p:nvGrpSpPr>
          <p:grpSpPr bwMode="auto">
            <a:xfrm>
              <a:off x="4377" y="2356"/>
              <a:ext cx="368" cy="258"/>
              <a:chOff x="924" y="1312"/>
              <a:chExt cx="204" cy="130"/>
            </a:xfrm>
          </p:grpSpPr>
          <p:sp>
            <p:nvSpPr>
              <p:cNvPr id="33535" name="Oval 361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6" name="Freeform 361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7" name="Oval 361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8" name="Freeform 361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9" name="Oval 361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0" name="Freeform 361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1" name="Oval 361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2" name="Oval 361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3" name="Oval 361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4" name="Oval 361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5" name="Line 362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6" name="Freeform 362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7" name="Freeform 362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8" name="Freeform 362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49" name="Line 362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50" name="Freeform 362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2" name="Group 3626"/>
            <p:cNvGrpSpPr>
              <a:grpSpLocks/>
            </p:cNvGrpSpPr>
            <p:nvPr/>
          </p:nvGrpSpPr>
          <p:grpSpPr bwMode="auto">
            <a:xfrm>
              <a:off x="4513" y="2492"/>
              <a:ext cx="368" cy="258"/>
              <a:chOff x="924" y="1312"/>
              <a:chExt cx="204" cy="130"/>
            </a:xfrm>
          </p:grpSpPr>
          <p:sp>
            <p:nvSpPr>
              <p:cNvPr id="33519" name="Oval 362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0" name="Freeform 362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1" name="Oval 362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2" name="Freeform 363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3" name="Oval 363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4" name="Freeform 363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5" name="Oval 363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6" name="Oval 363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7" name="Oval 363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8" name="Oval 363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29" name="Line 363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0" name="Freeform 363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1" name="Freeform 363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2" name="Freeform 364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3" name="Line 364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34" name="Freeform 364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3" name="Group 3643"/>
            <p:cNvGrpSpPr>
              <a:grpSpLocks/>
            </p:cNvGrpSpPr>
            <p:nvPr/>
          </p:nvGrpSpPr>
          <p:grpSpPr bwMode="auto">
            <a:xfrm rot="2511302">
              <a:off x="4740" y="1993"/>
              <a:ext cx="368" cy="258"/>
              <a:chOff x="924" y="1312"/>
              <a:chExt cx="204" cy="130"/>
            </a:xfrm>
          </p:grpSpPr>
          <p:sp>
            <p:nvSpPr>
              <p:cNvPr id="33503" name="Oval 364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4" name="Freeform 364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5" name="Oval 364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6" name="Freeform 364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7" name="Oval 364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8" name="Freeform 364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9" name="Oval 365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0" name="Oval 365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1" name="Oval 365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2" name="Oval 365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3" name="Line 365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4" name="Freeform 365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5" name="Freeform 365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6" name="Freeform 365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7" name="Line 365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18" name="Freeform 365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4" name="Group 3660"/>
            <p:cNvGrpSpPr>
              <a:grpSpLocks/>
            </p:cNvGrpSpPr>
            <p:nvPr/>
          </p:nvGrpSpPr>
          <p:grpSpPr bwMode="auto">
            <a:xfrm>
              <a:off x="4644" y="2069"/>
              <a:ext cx="368" cy="258"/>
              <a:chOff x="924" y="1312"/>
              <a:chExt cx="204" cy="130"/>
            </a:xfrm>
          </p:grpSpPr>
          <p:sp>
            <p:nvSpPr>
              <p:cNvPr id="33487" name="Oval 366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8" name="Freeform 366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9" name="Oval 366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0" name="Freeform 366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1" name="Oval 366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2" name="Freeform 366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3" name="Oval 366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4" name="Oval 366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5" name="Oval 366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6" name="Oval 367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7" name="Line 367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8" name="Freeform 367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99" name="Freeform 367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0" name="Freeform 367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1" name="Line 367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502" name="Freeform 367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5" name="Group 3677"/>
            <p:cNvGrpSpPr>
              <a:grpSpLocks/>
            </p:cNvGrpSpPr>
            <p:nvPr/>
          </p:nvGrpSpPr>
          <p:grpSpPr bwMode="auto">
            <a:xfrm rot="2265488">
              <a:off x="4785" y="2265"/>
              <a:ext cx="368" cy="258"/>
              <a:chOff x="924" y="1312"/>
              <a:chExt cx="204" cy="130"/>
            </a:xfrm>
          </p:grpSpPr>
          <p:sp>
            <p:nvSpPr>
              <p:cNvPr id="33471" name="Oval 367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2" name="Freeform 367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3" name="Oval 368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4" name="Freeform 368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5" name="Oval 368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6" name="Freeform 368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7" name="Oval 368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8" name="Oval 368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9" name="Oval 368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0" name="Oval 368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1" name="Line 368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2" name="Freeform 368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3" name="Freeform 369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4" name="Freeform 369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5" name="Line 369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86" name="Freeform 369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6" name="Group 3694"/>
            <p:cNvGrpSpPr>
              <a:grpSpLocks/>
            </p:cNvGrpSpPr>
            <p:nvPr/>
          </p:nvGrpSpPr>
          <p:grpSpPr bwMode="auto">
            <a:xfrm rot="4141590">
              <a:off x="4775" y="2396"/>
              <a:ext cx="368" cy="258"/>
              <a:chOff x="924" y="1312"/>
              <a:chExt cx="204" cy="130"/>
            </a:xfrm>
          </p:grpSpPr>
          <p:sp>
            <p:nvSpPr>
              <p:cNvPr id="33455" name="Oval 369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6" name="Freeform 369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7" name="Oval 369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8" name="Freeform 369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9" name="Oval 369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0" name="Freeform 370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1" name="Oval 370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2" name="Oval 370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3" name="Oval 370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4" name="Oval 370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5" name="Line 370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6" name="Freeform 370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7" name="Freeform 370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8" name="Freeform 370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69" name="Line 370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70" name="Freeform 371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7" name="Group 3711"/>
            <p:cNvGrpSpPr>
              <a:grpSpLocks/>
            </p:cNvGrpSpPr>
            <p:nvPr/>
          </p:nvGrpSpPr>
          <p:grpSpPr bwMode="auto">
            <a:xfrm rot="-3806097">
              <a:off x="4372" y="2492"/>
              <a:ext cx="368" cy="258"/>
              <a:chOff x="924" y="1312"/>
              <a:chExt cx="204" cy="130"/>
            </a:xfrm>
          </p:grpSpPr>
          <p:sp>
            <p:nvSpPr>
              <p:cNvPr id="33439" name="Oval 3712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0" name="Freeform 3713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1" name="Oval 3714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2" name="Freeform 3715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3" name="Oval 3716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4" name="Freeform 3717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5" name="Oval 371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6" name="Oval 371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7" name="Oval 372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8" name="Oval 372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49" name="Line 3722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0" name="Freeform 3723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1" name="Freeform 3724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2" name="Freeform 3725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3" name="Line 3726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54" name="Freeform 3727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8" name="Group 3728"/>
            <p:cNvGrpSpPr>
              <a:grpSpLocks/>
            </p:cNvGrpSpPr>
            <p:nvPr/>
          </p:nvGrpSpPr>
          <p:grpSpPr bwMode="auto">
            <a:xfrm>
              <a:off x="4513" y="2115"/>
              <a:ext cx="368" cy="258"/>
              <a:chOff x="924" y="1312"/>
              <a:chExt cx="204" cy="130"/>
            </a:xfrm>
          </p:grpSpPr>
          <p:sp>
            <p:nvSpPr>
              <p:cNvPr id="33423" name="Oval 372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4" name="Freeform 373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5" name="Oval 373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6" name="Freeform 373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7" name="Oval 373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8" name="Freeform 373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9" name="Oval 373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0" name="Oval 373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1" name="Oval 373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2" name="Oval 373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3" name="Line 373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4" name="Freeform 374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5" name="Freeform 374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6" name="Freeform 374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7" name="Line 374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38" name="Freeform 374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59" name="Group 3745"/>
            <p:cNvGrpSpPr>
              <a:grpSpLocks/>
            </p:cNvGrpSpPr>
            <p:nvPr/>
          </p:nvGrpSpPr>
          <p:grpSpPr bwMode="auto">
            <a:xfrm>
              <a:off x="4649" y="2251"/>
              <a:ext cx="368" cy="258"/>
              <a:chOff x="924" y="1312"/>
              <a:chExt cx="204" cy="130"/>
            </a:xfrm>
          </p:grpSpPr>
          <p:sp>
            <p:nvSpPr>
              <p:cNvPr id="33407" name="Oval 374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8" name="Freeform 374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9" name="Oval 374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0" name="Freeform 374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1" name="Oval 375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2" name="Freeform 375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3" name="Oval 375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4" name="Oval 375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5" name="Oval 375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6" name="Oval 375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7" name="Line 375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8" name="Freeform 375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19" name="Freeform 375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0" name="Freeform 375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1" name="Line 376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22" name="Freeform 376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0" name="Group 3762"/>
            <p:cNvGrpSpPr>
              <a:grpSpLocks/>
            </p:cNvGrpSpPr>
            <p:nvPr/>
          </p:nvGrpSpPr>
          <p:grpSpPr bwMode="auto">
            <a:xfrm>
              <a:off x="4785" y="2387"/>
              <a:ext cx="368" cy="258"/>
              <a:chOff x="924" y="1312"/>
              <a:chExt cx="204" cy="130"/>
            </a:xfrm>
          </p:grpSpPr>
          <p:sp>
            <p:nvSpPr>
              <p:cNvPr id="33391" name="Oval 376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2" name="Freeform 376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3" name="Oval 376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4" name="Freeform 376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5" name="Oval 376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6" name="Freeform 376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7" name="Oval 376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8" name="Oval 377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9" name="Oval 377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0" name="Oval 377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1" name="Line 377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2" name="Freeform 377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3" name="Freeform 377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4" name="Freeform 377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5" name="Line 377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406" name="Freeform 377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1" name="Group 3779"/>
            <p:cNvGrpSpPr>
              <a:grpSpLocks/>
            </p:cNvGrpSpPr>
            <p:nvPr/>
          </p:nvGrpSpPr>
          <p:grpSpPr bwMode="auto">
            <a:xfrm>
              <a:off x="4558" y="1888"/>
              <a:ext cx="368" cy="258"/>
              <a:chOff x="924" y="1312"/>
              <a:chExt cx="204" cy="130"/>
            </a:xfrm>
          </p:grpSpPr>
          <p:sp>
            <p:nvSpPr>
              <p:cNvPr id="33375" name="Oval 378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76" name="Freeform 378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77" name="Oval 378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78" name="Freeform 378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79" name="Oval 378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0" name="Freeform 378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1" name="Oval 378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2" name="Oval 378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3" name="Oval 378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4" name="Oval 378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5" name="Line 379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6" name="Freeform 379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7" name="Freeform 379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8" name="Freeform 379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89" name="Line 379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90" name="Freeform 379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2" name="Group 3796"/>
            <p:cNvGrpSpPr>
              <a:grpSpLocks/>
            </p:cNvGrpSpPr>
            <p:nvPr/>
          </p:nvGrpSpPr>
          <p:grpSpPr bwMode="auto">
            <a:xfrm rot="2813791">
              <a:off x="4704" y="1924"/>
              <a:ext cx="530" cy="640"/>
              <a:chOff x="5760" y="1888"/>
              <a:chExt cx="530" cy="640"/>
            </a:xfrm>
          </p:grpSpPr>
          <p:grpSp>
            <p:nvGrpSpPr>
              <p:cNvPr id="33324" name="Group 3797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33359" name="Oval 3798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0" name="Freeform 3799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1" name="Oval 3800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2" name="Freeform 3801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3" name="Oval 3802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4" name="Freeform 3803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5" name="Oval 380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6" name="Oval 380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7" name="Oval 380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8" name="Oval 380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69" name="Line 3808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70" name="Freeform 3809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71" name="Freeform 3810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72" name="Freeform 3811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73" name="Line 3812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74" name="Freeform 3813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325" name="Group 3814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33343" name="Oval 381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4" name="Freeform 381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5" name="Oval 381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6" name="Freeform 381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7" name="Oval 381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8" name="Freeform 382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9" name="Oval 382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0" name="Oval 382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1" name="Oval 382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2" name="Oval 382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3" name="Line 382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4" name="Freeform 382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5" name="Freeform 382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6" name="Freeform 382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7" name="Line 382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58" name="Freeform 383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326" name="Group 3831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33327" name="Oval 383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28" name="Freeform 383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29" name="Oval 383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0" name="Freeform 383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1" name="Oval 383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2" name="Freeform 383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3" name="Oval 383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4" name="Oval 383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5" name="Oval 384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6" name="Oval 384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7" name="Line 384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8" name="Freeform 384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39" name="Freeform 384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0" name="Freeform 384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1" name="Line 384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342" name="Freeform 384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2963" name="Group 3848"/>
            <p:cNvGrpSpPr>
              <a:grpSpLocks/>
            </p:cNvGrpSpPr>
            <p:nvPr/>
          </p:nvGrpSpPr>
          <p:grpSpPr bwMode="auto">
            <a:xfrm>
              <a:off x="4377" y="2523"/>
              <a:ext cx="368" cy="258"/>
              <a:chOff x="924" y="1312"/>
              <a:chExt cx="204" cy="130"/>
            </a:xfrm>
          </p:grpSpPr>
          <p:sp>
            <p:nvSpPr>
              <p:cNvPr id="33308" name="Oval 384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9" name="Freeform 385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0" name="Oval 385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1" name="Freeform 385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2" name="Oval 385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3" name="Freeform 385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4" name="Oval 385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5" name="Oval 385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6" name="Oval 385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7" name="Oval 385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8" name="Line 385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19" name="Freeform 386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20" name="Freeform 386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21" name="Freeform 386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22" name="Line 386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23" name="Freeform 386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4" name="Group 3865"/>
            <p:cNvGrpSpPr>
              <a:grpSpLocks/>
            </p:cNvGrpSpPr>
            <p:nvPr/>
          </p:nvGrpSpPr>
          <p:grpSpPr bwMode="auto">
            <a:xfrm rot="2775543"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33292" name="Oval 386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3" name="Freeform 386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4" name="Oval 386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5" name="Freeform 386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6" name="Oval 387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7" name="Freeform 387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8" name="Oval 387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9" name="Oval 387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0" name="Oval 387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1" name="Oval 387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2" name="Line 387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3" name="Freeform 387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4" name="Freeform 387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5" name="Freeform 387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6" name="Line 388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307" name="Freeform 388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5" name="Group 3882"/>
            <p:cNvGrpSpPr>
              <a:grpSpLocks/>
            </p:cNvGrpSpPr>
            <p:nvPr/>
          </p:nvGrpSpPr>
          <p:grpSpPr bwMode="auto">
            <a:xfrm rot="2775543"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33276" name="Oval 388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7" name="Freeform 388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8" name="Oval 388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9" name="Freeform 388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0" name="Oval 388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1" name="Freeform 388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2" name="Oval 388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3" name="Oval 389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4" name="Oval 389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5" name="Oval 389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6" name="Line 389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7" name="Freeform 389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8" name="Freeform 389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89" name="Freeform 389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0" name="Line 389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91" name="Freeform 389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6" name="Group 3899"/>
            <p:cNvGrpSpPr>
              <a:grpSpLocks/>
            </p:cNvGrpSpPr>
            <p:nvPr/>
          </p:nvGrpSpPr>
          <p:grpSpPr bwMode="auto">
            <a:xfrm>
              <a:off x="4332" y="2160"/>
              <a:ext cx="368" cy="258"/>
              <a:chOff x="924" y="1312"/>
              <a:chExt cx="204" cy="130"/>
            </a:xfrm>
          </p:grpSpPr>
          <p:sp>
            <p:nvSpPr>
              <p:cNvPr id="33260" name="Oval 390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1" name="Freeform 390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2" name="Oval 390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3" name="Freeform 390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4" name="Oval 390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5" name="Freeform 390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6" name="Oval 390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7" name="Oval 390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8" name="Oval 390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69" name="Oval 390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0" name="Line 391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1" name="Freeform 391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2" name="Freeform 391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3" name="Freeform 391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4" name="Line 391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75" name="Freeform 391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7" name="Group 3916"/>
            <p:cNvGrpSpPr>
              <a:grpSpLocks/>
            </p:cNvGrpSpPr>
            <p:nvPr/>
          </p:nvGrpSpPr>
          <p:grpSpPr bwMode="auto">
            <a:xfrm>
              <a:off x="4468" y="2296"/>
              <a:ext cx="368" cy="258"/>
              <a:chOff x="924" y="1312"/>
              <a:chExt cx="204" cy="130"/>
            </a:xfrm>
          </p:grpSpPr>
          <p:sp>
            <p:nvSpPr>
              <p:cNvPr id="33244" name="Oval 391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5" name="Freeform 391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6" name="Oval 391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7" name="Freeform 392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8" name="Oval 392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9" name="Freeform 392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0" name="Oval 392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1" name="Oval 392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2" name="Oval 392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3" name="Oval 392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4" name="Line 392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5" name="Freeform 392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6" name="Freeform 392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7" name="Freeform 393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8" name="Line 393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59" name="Freeform 393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8" name="Group 3933"/>
            <p:cNvGrpSpPr>
              <a:grpSpLocks/>
            </p:cNvGrpSpPr>
            <p:nvPr/>
          </p:nvGrpSpPr>
          <p:grpSpPr bwMode="auto">
            <a:xfrm>
              <a:off x="4604" y="2432"/>
              <a:ext cx="368" cy="258"/>
              <a:chOff x="924" y="1312"/>
              <a:chExt cx="204" cy="130"/>
            </a:xfrm>
          </p:grpSpPr>
          <p:sp>
            <p:nvSpPr>
              <p:cNvPr id="33228" name="Oval 393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9" name="Freeform 393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0" name="Oval 393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1" name="Freeform 393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2" name="Oval 393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3" name="Freeform 393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4" name="Oval 394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5" name="Oval 394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6" name="Oval 394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7" name="Oval 394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8" name="Line 394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39" name="Freeform 394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0" name="Freeform 394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1" name="Freeform 394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2" name="Line 394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43" name="Freeform 394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69" name="Group 3950"/>
            <p:cNvGrpSpPr>
              <a:grpSpLocks/>
            </p:cNvGrpSpPr>
            <p:nvPr/>
          </p:nvGrpSpPr>
          <p:grpSpPr bwMode="auto">
            <a:xfrm>
              <a:off x="4558" y="2251"/>
              <a:ext cx="368" cy="258"/>
              <a:chOff x="924" y="1312"/>
              <a:chExt cx="204" cy="130"/>
            </a:xfrm>
          </p:grpSpPr>
          <p:sp>
            <p:nvSpPr>
              <p:cNvPr id="33212" name="Oval 395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3" name="Freeform 395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4" name="Oval 395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5" name="Freeform 395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6" name="Oval 395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7" name="Freeform 395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8" name="Oval 395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9" name="Oval 395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0" name="Oval 395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1" name="Oval 396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2" name="Line 396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3" name="Freeform 396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4" name="Freeform 396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5" name="Freeform 396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6" name="Line 396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27" name="Freeform 396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70" name="Group 3967"/>
            <p:cNvGrpSpPr>
              <a:grpSpLocks/>
            </p:cNvGrpSpPr>
            <p:nvPr/>
          </p:nvGrpSpPr>
          <p:grpSpPr bwMode="auto">
            <a:xfrm>
              <a:off x="4694" y="2387"/>
              <a:ext cx="368" cy="258"/>
              <a:chOff x="924" y="1312"/>
              <a:chExt cx="204" cy="130"/>
            </a:xfrm>
          </p:grpSpPr>
          <p:sp>
            <p:nvSpPr>
              <p:cNvPr id="33196" name="Oval 396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7" name="Freeform 396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8" name="Oval 397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9" name="Freeform 397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0" name="Oval 397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1" name="Freeform 397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2" name="Oval 397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3" name="Oval 397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4" name="Oval 397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5" name="Oval 397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6" name="Line 397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7" name="Freeform 397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8" name="Freeform 398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09" name="Freeform 398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0" name="Line 398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211" name="Freeform 398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71" name="Group 3984"/>
            <p:cNvGrpSpPr>
              <a:grpSpLocks/>
            </p:cNvGrpSpPr>
            <p:nvPr/>
          </p:nvGrpSpPr>
          <p:grpSpPr bwMode="auto">
            <a:xfrm>
              <a:off x="4468" y="2432"/>
              <a:ext cx="368" cy="258"/>
              <a:chOff x="924" y="1312"/>
              <a:chExt cx="204" cy="130"/>
            </a:xfrm>
          </p:grpSpPr>
          <p:sp>
            <p:nvSpPr>
              <p:cNvPr id="33180" name="Oval 398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1" name="Freeform 398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2" name="Oval 398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3" name="Freeform 398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4" name="Oval 398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5" name="Freeform 399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6" name="Oval 399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7" name="Oval 399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8" name="Oval 399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89" name="Oval 399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0" name="Line 399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1" name="Freeform 399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2" name="Freeform 399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3" name="Freeform 399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4" name="Line 399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195" name="Freeform 400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grpSp>
          <p:nvGrpSpPr>
            <p:cNvPr id="32972" name="Group 4001"/>
            <p:cNvGrpSpPr>
              <a:grpSpLocks/>
            </p:cNvGrpSpPr>
            <p:nvPr/>
          </p:nvGrpSpPr>
          <p:grpSpPr bwMode="auto">
            <a:xfrm rot="2813791">
              <a:off x="4568" y="2060"/>
              <a:ext cx="530" cy="640"/>
              <a:chOff x="5760" y="1888"/>
              <a:chExt cx="530" cy="640"/>
            </a:xfrm>
          </p:grpSpPr>
          <p:grpSp>
            <p:nvGrpSpPr>
              <p:cNvPr id="33129" name="Group 4002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33164" name="Oval 400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5" name="Freeform 400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6" name="Oval 400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7" name="Freeform 400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8" name="Oval 400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9" name="Freeform 400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0" name="Oval 400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1" name="Oval 401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2" name="Oval 401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3" name="Oval 401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4" name="Line 401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5" name="Freeform 401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6" name="Freeform 401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7" name="Freeform 401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8" name="Line 401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79" name="Freeform 401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130" name="Group 4019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33148" name="Oval 4020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9" name="Freeform 4021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0" name="Oval 4022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1" name="Freeform 4023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2" name="Oval 4024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3" name="Freeform 4025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4" name="Oval 402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5" name="Oval 402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6" name="Oval 402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7" name="Oval 402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8" name="Line 4030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59" name="Freeform 4031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0" name="Freeform 4032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1" name="Freeform 4033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2" name="Line 4034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63" name="Freeform 4035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131" name="Group 4036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33132" name="Oval 403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33" name="Freeform 403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34" name="Oval 403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35" name="Freeform 404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36" name="Oval 404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37" name="Freeform 404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38" name="Oval 404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39" name="Oval 404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0" name="Oval 404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1" name="Oval 404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2" name="Line 404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3" name="Freeform 404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4" name="Freeform 404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5" name="Freeform 405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6" name="Line 405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47" name="Freeform 405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2973" name="Group 4053"/>
            <p:cNvGrpSpPr>
              <a:grpSpLocks/>
            </p:cNvGrpSpPr>
            <p:nvPr/>
          </p:nvGrpSpPr>
          <p:grpSpPr bwMode="auto">
            <a:xfrm rot="2813791">
              <a:off x="4577" y="2069"/>
              <a:ext cx="530" cy="640"/>
              <a:chOff x="5760" y="1888"/>
              <a:chExt cx="530" cy="640"/>
            </a:xfrm>
          </p:grpSpPr>
          <p:grpSp>
            <p:nvGrpSpPr>
              <p:cNvPr id="33078" name="Group 4054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33113" name="Oval 4055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4" name="Freeform 4056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5" name="Oval 4057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6" name="Freeform 4058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7" name="Oval 4059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8" name="Freeform 4060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9" name="Oval 406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0" name="Oval 406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1" name="Oval 406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2" name="Oval 406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3" name="Line 4065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4" name="Freeform 4066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5" name="Freeform 4067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6" name="Freeform 4068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7" name="Line 4069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28" name="Freeform 4070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079" name="Group 4071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33097" name="Oval 4072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8" name="Freeform 4073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9" name="Oval 4074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0" name="Freeform 4075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1" name="Oval 4076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2" name="Freeform 4077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3" name="Oval 407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4" name="Oval 407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5" name="Oval 408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6" name="Oval 408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7" name="Line 4082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8" name="Freeform 4083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09" name="Freeform 4084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0" name="Freeform 4085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1" name="Line 4086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112" name="Freeform 4087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080" name="Group 4088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33081" name="Oval 408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82" name="Freeform 409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83" name="Oval 409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84" name="Freeform 409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85" name="Oval 409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86" name="Freeform 409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87" name="Oval 409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88" name="Oval 409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89" name="Oval 409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0" name="Oval 409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1" name="Line 409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2" name="Freeform 410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3" name="Freeform 410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4" name="Freeform 410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5" name="Line 410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96" name="Freeform 410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2974" name="Group 4105"/>
            <p:cNvGrpSpPr>
              <a:grpSpLocks/>
            </p:cNvGrpSpPr>
            <p:nvPr/>
          </p:nvGrpSpPr>
          <p:grpSpPr bwMode="auto">
            <a:xfrm rot="2813791">
              <a:off x="4250" y="1924"/>
              <a:ext cx="530" cy="640"/>
              <a:chOff x="5760" y="1888"/>
              <a:chExt cx="530" cy="640"/>
            </a:xfrm>
          </p:grpSpPr>
          <p:grpSp>
            <p:nvGrpSpPr>
              <p:cNvPr id="33027" name="Group 4106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33062" name="Oval 4107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3" name="Freeform 4108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4" name="Oval 4109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5" name="Freeform 4110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6" name="Oval 4111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7" name="Freeform 4112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8" name="Oval 411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9" name="Oval 4114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70" name="Oval 411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71" name="Oval 4116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72" name="Line 4117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73" name="Freeform 4118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74" name="Freeform 4119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75" name="Freeform 4120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76" name="Line 4121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77" name="Freeform 4122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028" name="Group 4123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33046" name="Oval 4124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7" name="Freeform 4125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8" name="Oval 4126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9" name="Freeform 4127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0" name="Oval 4128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1" name="Freeform 4129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2" name="Oval 413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3" name="Oval 4131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4" name="Oval 413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5" name="Oval 4133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6" name="Line 4134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7" name="Freeform 4135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8" name="Freeform 4136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59" name="Freeform 4137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0" name="Line 4138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61" name="Freeform 4139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3029" name="Group 4140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33030" name="Oval 4141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1" name="Freeform 4142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2" name="Oval 4143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3" name="Freeform 4144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4" name="Oval 4145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5" name="Freeform 4146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6" name="Oval 4147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7" name="Oval 4148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8" name="Oval 4149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39" name="Oval 4150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0" name="Line 4151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1" name="Freeform 4152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2" name="Freeform 4153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3" name="Freeform 4154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4" name="Line 4155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45" name="Freeform 4156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2975" name="Group 4157"/>
            <p:cNvGrpSpPr>
              <a:grpSpLocks/>
            </p:cNvGrpSpPr>
            <p:nvPr/>
          </p:nvGrpSpPr>
          <p:grpSpPr bwMode="auto">
            <a:xfrm rot="2813791">
              <a:off x="4245" y="2069"/>
              <a:ext cx="530" cy="640"/>
              <a:chOff x="5760" y="1888"/>
              <a:chExt cx="530" cy="640"/>
            </a:xfrm>
          </p:grpSpPr>
          <p:grpSp>
            <p:nvGrpSpPr>
              <p:cNvPr id="32976" name="Group 4158"/>
              <p:cNvGrpSpPr>
                <a:grpSpLocks/>
              </p:cNvGrpSpPr>
              <p:nvPr/>
            </p:nvGrpSpPr>
            <p:grpSpPr bwMode="auto">
              <a:xfrm rot="3807487">
                <a:off x="5705" y="1943"/>
                <a:ext cx="368" cy="258"/>
                <a:chOff x="924" y="1312"/>
                <a:chExt cx="204" cy="130"/>
              </a:xfrm>
            </p:grpSpPr>
            <p:sp>
              <p:nvSpPr>
                <p:cNvPr id="33011" name="Oval 4159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2" name="Freeform 4160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3" name="Oval 4161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4" name="Freeform 4162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5" name="Oval 4163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6" name="Freeform 4164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7" name="Oval 4165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8" name="Oval 4166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9" name="Oval 4167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20" name="Oval 4168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21" name="Line 4169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22" name="Freeform 4170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23" name="Freeform 4171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24" name="Freeform 4172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25" name="Line 4173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26" name="Freeform 4174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2977" name="Group 4175"/>
              <p:cNvGrpSpPr>
                <a:grpSpLocks/>
              </p:cNvGrpSpPr>
              <p:nvPr/>
            </p:nvGrpSpPr>
            <p:grpSpPr bwMode="auto">
              <a:xfrm rot="3807487">
                <a:off x="5841" y="2079"/>
                <a:ext cx="368" cy="258"/>
                <a:chOff x="924" y="1312"/>
                <a:chExt cx="204" cy="130"/>
              </a:xfrm>
            </p:grpSpPr>
            <p:sp>
              <p:nvSpPr>
                <p:cNvPr id="32995" name="Oval 4176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6" name="Freeform 4177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7" name="Oval 4178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8" name="Freeform 4179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9" name="Oval 4180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0" name="Freeform 4181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1" name="Oval 4182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2" name="Oval 4183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3" name="Oval 4184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4" name="Oval 4185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5" name="Line 4186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6" name="Freeform 4187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7" name="Freeform 4188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8" name="Freeform 4189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09" name="Line 4190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3010" name="Freeform 4191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2978" name="Group 4192"/>
              <p:cNvGrpSpPr>
                <a:grpSpLocks/>
              </p:cNvGrpSpPr>
              <p:nvPr/>
            </p:nvGrpSpPr>
            <p:grpSpPr bwMode="auto">
              <a:xfrm rot="3807487">
                <a:off x="5977" y="2215"/>
                <a:ext cx="368" cy="258"/>
                <a:chOff x="924" y="1312"/>
                <a:chExt cx="204" cy="130"/>
              </a:xfrm>
            </p:grpSpPr>
            <p:sp>
              <p:nvSpPr>
                <p:cNvPr id="32979" name="Oval 4193"/>
                <p:cNvSpPr>
                  <a:spLocks noChangeArrowheads="1"/>
                </p:cNvSpPr>
                <p:nvPr/>
              </p:nvSpPr>
              <p:spPr bwMode="auto">
                <a:xfrm>
                  <a:off x="924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0" name="Freeform 4194"/>
                <p:cNvSpPr>
                  <a:spLocks/>
                </p:cNvSpPr>
                <p:nvPr/>
              </p:nvSpPr>
              <p:spPr bwMode="auto">
                <a:xfrm>
                  <a:off x="924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1" name="Oval 4195"/>
                <p:cNvSpPr>
                  <a:spLocks noChangeArrowheads="1"/>
                </p:cNvSpPr>
                <p:nvPr/>
              </p:nvSpPr>
              <p:spPr bwMode="auto">
                <a:xfrm>
                  <a:off x="1092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2" name="Freeform 4196"/>
                <p:cNvSpPr>
                  <a:spLocks/>
                </p:cNvSpPr>
                <p:nvPr/>
              </p:nvSpPr>
              <p:spPr bwMode="auto">
                <a:xfrm>
                  <a:off x="1092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3" name="Oval 4197"/>
                <p:cNvSpPr>
                  <a:spLocks noChangeArrowheads="1"/>
                </p:cNvSpPr>
                <p:nvPr/>
              </p:nvSpPr>
              <p:spPr bwMode="auto">
                <a:xfrm>
                  <a:off x="1011" y="1312"/>
                  <a:ext cx="36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4" name="Freeform 4198"/>
                <p:cNvSpPr>
                  <a:spLocks/>
                </p:cNvSpPr>
                <p:nvPr/>
              </p:nvSpPr>
              <p:spPr bwMode="auto">
                <a:xfrm>
                  <a:off x="1011" y="1312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19 w 36"/>
                    <a:gd name="T3" fmla="*/ 0 h 36"/>
                    <a:gd name="T4" fmla="*/ 0 w 36"/>
                    <a:gd name="T5" fmla="*/ 18 h 36"/>
                    <a:gd name="T6" fmla="*/ 19 w 36"/>
                    <a:gd name="T7" fmla="*/ 36 h 36"/>
                    <a:gd name="T8" fmla="*/ 36 w 36"/>
                    <a:gd name="T9" fmla="*/ 18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9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9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5" name="Oval 4199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6" name="Oval 4200"/>
                <p:cNvSpPr>
                  <a:spLocks noChangeArrowheads="1"/>
                </p:cNvSpPr>
                <p:nvPr/>
              </p:nvSpPr>
              <p:spPr bwMode="auto">
                <a:xfrm>
                  <a:off x="1077" y="1406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7" name="Oval 4201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8" name="Oval 4202"/>
                <p:cNvSpPr>
                  <a:spLocks noChangeArrowheads="1"/>
                </p:cNvSpPr>
                <p:nvPr/>
              </p:nvSpPr>
              <p:spPr bwMode="auto">
                <a:xfrm>
                  <a:off x="987" y="1382"/>
                  <a:ext cx="37" cy="3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89" name="Line 4203"/>
                <p:cNvSpPr>
                  <a:spLocks noChangeShapeType="1"/>
                </p:cNvSpPr>
                <p:nvPr/>
              </p:nvSpPr>
              <p:spPr bwMode="auto">
                <a:xfrm>
                  <a:off x="960" y="1327"/>
                  <a:ext cx="52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0" name="Freeform 4204"/>
                <p:cNvSpPr>
                  <a:spLocks/>
                </p:cNvSpPr>
                <p:nvPr/>
              </p:nvSpPr>
              <p:spPr bwMode="auto">
                <a:xfrm>
                  <a:off x="942" y="1348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45 w 45"/>
                    <a:gd name="T3" fmla="*/ 51 h 51"/>
                    <a:gd name="T4" fmla="*/ 45 w 45"/>
                    <a:gd name="T5" fmla="*/ 51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1">
                      <a:moveTo>
                        <a:pt x="0" y="0"/>
                      </a:moveTo>
                      <a:cubicBezTo>
                        <a:pt x="0" y="28"/>
                        <a:pt x="20" y="51"/>
                        <a:pt x="45" y="51"/>
                      </a:cubicBezTo>
                      <a:cubicBezTo>
                        <a:pt x="45" y="51"/>
                        <a:pt x="45" y="51"/>
                        <a:pt x="45" y="51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1" name="Freeform 4205"/>
                <p:cNvSpPr>
                  <a:spLocks/>
                </p:cNvSpPr>
                <p:nvPr/>
              </p:nvSpPr>
              <p:spPr bwMode="auto">
                <a:xfrm>
                  <a:off x="1024" y="1344"/>
                  <a:ext cx="75" cy="57"/>
                </a:xfrm>
                <a:custGeom>
                  <a:avLst/>
                  <a:gdLst>
                    <a:gd name="T0" fmla="*/ 0 w 75"/>
                    <a:gd name="T1" fmla="*/ 57 h 57"/>
                    <a:gd name="T2" fmla="*/ 75 w 75"/>
                    <a:gd name="T3" fmla="*/ 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" h="57">
                      <a:moveTo>
                        <a:pt x="0" y="57"/>
                      </a:moveTo>
                      <a:cubicBezTo>
                        <a:pt x="41" y="57"/>
                        <a:pt x="75" y="31"/>
                        <a:pt x="75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2" name="Freeform 4206"/>
                <p:cNvSpPr>
                  <a:spLocks/>
                </p:cNvSpPr>
                <p:nvPr/>
              </p:nvSpPr>
              <p:spPr bwMode="auto">
                <a:xfrm>
                  <a:off x="1015" y="1415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64 w 64"/>
                    <a:gd name="T3" fmla="*/ 17 h 17"/>
                    <a:gd name="T4" fmla="*/ 64 w 64"/>
                    <a:gd name="T5" fmla="*/ 1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7">
                      <a:moveTo>
                        <a:pt x="0" y="0"/>
                      </a:moveTo>
                      <a:cubicBezTo>
                        <a:pt x="0" y="9"/>
                        <a:pt x="29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3" name="Line 4207"/>
                <p:cNvSpPr>
                  <a:spLocks noChangeShapeType="1"/>
                </p:cNvSpPr>
                <p:nvPr/>
              </p:nvSpPr>
              <p:spPr bwMode="auto">
                <a:xfrm>
                  <a:off x="1047" y="1330"/>
                  <a:ext cx="45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32994" name="Freeform 4208"/>
                <p:cNvSpPr>
                  <a:spLocks/>
                </p:cNvSpPr>
                <p:nvPr/>
              </p:nvSpPr>
              <p:spPr bwMode="auto">
                <a:xfrm>
                  <a:off x="1108" y="1345"/>
                  <a:ext cx="12" cy="66"/>
                </a:xfrm>
                <a:custGeom>
                  <a:avLst/>
                  <a:gdLst>
                    <a:gd name="T0" fmla="*/ 0 w 12"/>
                    <a:gd name="T1" fmla="*/ 66 h 66"/>
                    <a:gd name="T2" fmla="*/ 12 w 12"/>
                    <a:gd name="T3" fmla="*/ 0 h 6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66">
                      <a:moveTo>
                        <a:pt x="0" y="66"/>
                      </a:moveTo>
                      <a:cubicBezTo>
                        <a:pt x="6" y="66"/>
                        <a:pt x="12" y="37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</p:grpSp>
        </p:grpSp>
      </p:grpSp>
      <p:cxnSp>
        <p:nvCxnSpPr>
          <p:cNvPr id="122993" name="AutoShape 4209"/>
          <p:cNvCxnSpPr>
            <a:cxnSpLocks noChangeShapeType="1"/>
          </p:cNvCxnSpPr>
          <p:nvPr/>
        </p:nvCxnSpPr>
        <p:spPr bwMode="auto">
          <a:xfrm>
            <a:off x="2514600" y="2754313"/>
            <a:ext cx="1524000" cy="0"/>
          </a:xfrm>
          <a:prstGeom prst="straightConnector1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994" name="AutoShape 4210"/>
          <p:cNvCxnSpPr>
            <a:cxnSpLocks noChangeShapeType="1"/>
          </p:cNvCxnSpPr>
          <p:nvPr/>
        </p:nvCxnSpPr>
        <p:spPr bwMode="auto">
          <a:xfrm>
            <a:off x="5334003" y="2678256"/>
            <a:ext cx="1570038" cy="1587"/>
          </a:xfrm>
          <a:prstGeom prst="curvedConnector3">
            <a:avLst>
              <a:gd name="adj1" fmla="val 49949"/>
            </a:avLst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995" name="AutoShape 4211"/>
          <p:cNvSpPr>
            <a:spLocks noChangeArrowheads="1"/>
          </p:cNvSpPr>
          <p:nvPr/>
        </p:nvSpPr>
        <p:spPr bwMode="auto">
          <a:xfrm>
            <a:off x="2133602" y="1992456"/>
            <a:ext cx="2376488" cy="5032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899DA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899D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+mn-cs"/>
              </a:rPr>
              <a:t>1. Compositional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+mn-cs"/>
              </a:rPr>
              <a:t>I/O-IMC Translation</a:t>
            </a:r>
            <a:endParaRPr lang="en-GB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22996" name="AutoShape 4212"/>
          <p:cNvSpPr>
            <a:spLocks noChangeArrowheads="1"/>
          </p:cNvSpPr>
          <p:nvPr/>
        </p:nvSpPr>
        <p:spPr bwMode="auto">
          <a:xfrm>
            <a:off x="5105402" y="2209800"/>
            <a:ext cx="2376488" cy="5032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899DA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899D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+mn-cs"/>
              </a:rPr>
              <a:t>Composition</a:t>
            </a:r>
            <a:endParaRPr lang="en-GB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22997" name="Freeform 4213"/>
          <p:cNvSpPr>
            <a:spLocks/>
          </p:cNvSpPr>
          <p:nvPr/>
        </p:nvSpPr>
        <p:spPr bwMode="auto">
          <a:xfrm>
            <a:off x="1371600" y="1412875"/>
            <a:ext cx="6629400" cy="465138"/>
          </a:xfrm>
          <a:custGeom>
            <a:avLst/>
            <a:gdLst>
              <a:gd name="T0" fmla="*/ 0 w 3264"/>
              <a:gd name="T1" fmla="*/ 488 h 536"/>
              <a:gd name="T2" fmla="*/ 1680 w 3264"/>
              <a:gd name="T3" fmla="*/ 8 h 536"/>
              <a:gd name="T4" fmla="*/ 3264 w 3264"/>
              <a:gd name="T5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4" h="536">
                <a:moveTo>
                  <a:pt x="0" y="488"/>
                </a:moveTo>
                <a:cubicBezTo>
                  <a:pt x="568" y="244"/>
                  <a:pt x="1136" y="0"/>
                  <a:pt x="1680" y="8"/>
                </a:cubicBezTo>
                <a:cubicBezTo>
                  <a:pt x="2224" y="16"/>
                  <a:pt x="3000" y="448"/>
                  <a:pt x="3264" y="536"/>
                </a:cubicBezTo>
              </a:path>
            </a:pathLst>
          </a:custGeom>
          <a:noFill/>
          <a:ln w="38100" cmpd="sng">
            <a:solidFill>
              <a:schemeClr val="bg2">
                <a:lumMod val="75000"/>
              </a:schemeClr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2999" name="AutoShape 4215"/>
          <p:cNvSpPr>
            <a:spLocks noChangeArrowheads="1"/>
          </p:cNvSpPr>
          <p:nvPr/>
        </p:nvSpPr>
        <p:spPr bwMode="auto">
          <a:xfrm>
            <a:off x="4724402" y="5562600"/>
            <a:ext cx="2376488" cy="5032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899DA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899D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+mn-cs"/>
              </a:rPr>
              <a:t>2. Smart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+mn-cs"/>
              </a:rPr>
              <a:t>Composition</a:t>
            </a:r>
            <a:endParaRPr lang="en-GB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23000" name="Line 4216"/>
          <p:cNvSpPr>
            <a:spLocks noChangeShapeType="1"/>
          </p:cNvSpPr>
          <p:nvPr/>
        </p:nvSpPr>
        <p:spPr bwMode="auto">
          <a:xfrm>
            <a:off x="5334000" y="3048000"/>
            <a:ext cx="2133600" cy="266700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FF"/>
              </a:solidFill>
              <a:latin typeface="+mn-lt"/>
              <a:cs typeface="+mn-cs"/>
            </a:endParaRPr>
          </a:p>
        </p:txBody>
      </p:sp>
      <p:grpSp>
        <p:nvGrpSpPr>
          <p:cNvPr id="123001" name="Group 4217"/>
          <p:cNvGrpSpPr>
            <a:grpSpLocks/>
          </p:cNvGrpSpPr>
          <p:nvPr/>
        </p:nvGrpSpPr>
        <p:grpSpPr bwMode="auto">
          <a:xfrm>
            <a:off x="7840663" y="5546868"/>
            <a:ext cx="1231900" cy="1311275"/>
            <a:chOff x="4699" y="3494"/>
            <a:chExt cx="776" cy="826"/>
          </a:xfrm>
        </p:grpSpPr>
        <p:grpSp>
          <p:nvGrpSpPr>
            <p:cNvPr id="32794" name="Group 4218"/>
            <p:cNvGrpSpPr>
              <a:grpSpLocks/>
            </p:cNvGrpSpPr>
            <p:nvPr/>
          </p:nvGrpSpPr>
          <p:grpSpPr bwMode="auto">
            <a:xfrm>
              <a:off x="4699" y="3494"/>
              <a:ext cx="368" cy="258"/>
              <a:chOff x="924" y="1312"/>
              <a:chExt cx="204" cy="130"/>
            </a:xfrm>
          </p:grpSpPr>
          <p:sp>
            <p:nvSpPr>
              <p:cNvPr id="32931" name="Oval 4219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2" name="Freeform 4220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Oval 4221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Freeform 4222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Oval 4223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Freeform 4224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Oval 422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8" name="Oval 422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Oval 422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Oval 422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1" name="Line 4229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2" name="Freeform 4230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3" name="Freeform 4231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4" name="Freeform 4232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5" name="Line 4233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6" name="Freeform 4234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5" name="Group 4235"/>
            <p:cNvGrpSpPr>
              <a:grpSpLocks/>
            </p:cNvGrpSpPr>
            <p:nvPr/>
          </p:nvGrpSpPr>
          <p:grpSpPr bwMode="auto">
            <a:xfrm>
              <a:off x="4835" y="3780"/>
              <a:ext cx="368" cy="258"/>
              <a:chOff x="924" y="1312"/>
              <a:chExt cx="204" cy="130"/>
            </a:xfrm>
          </p:grpSpPr>
          <p:sp>
            <p:nvSpPr>
              <p:cNvPr id="32915" name="Oval 4236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6" name="Freeform 4237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7" name="Oval 4238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8" name="Freeform 4239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9" name="Oval 4240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0" name="Freeform 4241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1" name="Oval 424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2" name="Oval 424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3" name="Oval 424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4" name="Oval 424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5" name="Line 4246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6" name="Freeform 4247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7" name="Freeform 4248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8" name="Freeform 4249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9" name="Line 4250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0" name="Freeform 4251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6" name="Group 4252"/>
            <p:cNvGrpSpPr>
              <a:grpSpLocks/>
            </p:cNvGrpSpPr>
            <p:nvPr/>
          </p:nvGrpSpPr>
          <p:grpSpPr bwMode="auto">
            <a:xfrm>
              <a:off x="4699" y="3871"/>
              <a:ext cx="368" cy="258"/>
              <a:chOff x="924" y="1312"/>
              <a:chExt cx="204" cy="130"/>
            </a:xfrm>
          </p:grpSpPr>
          <p:sp>
            <p:nvSpPr>
              <p:cNvPr id="32899" name="Oval 4253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0" name="Freeform 4254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1" name="Oval 4255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Freeform 4256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3" name="Oval 4257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4" name="Freeform 4258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5" name="Oval 4259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6" name="Oval 426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7" name="Oval 4261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8" name="Oval 426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9" name="Line 4263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0" name="Freeform 4264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1" name="Freeform 4265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2" name="Freeform 4266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3" name="Line 4267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4" name="Freeform 4268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7" name="Group 4269"/>
            <p:cNvGrpSpPr>
              <a:grpSpLocks/>
            </p:cNvGrpSpPr>
            <p:nvPr/>
          </p:nvGrpSpPr>
          <p:grpSpPr bwMode="auto">
            <a:xfrm>
              <a:off x="4835" y="4007"/>
              <a:ext cx="368" cy="258"/>
              <a:chOff x="924" y="1312"/>
              <a:chExt cx="204" cy="130"/>
            </a:xfrm>
          </p:grpSpPr>
          <p:sp>
            <p:nvSpPr>
              <p:cNvPr id="32883" name="Oval 4270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4" name="Freeform 4271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5" name="Oval 4272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6" name="Freeform 4273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7" name="Oval 4274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8" name="Freeform 4275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9" name="Oval 4276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0" name="Oval 427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1" name="Oval 4278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2" name="Oval 427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3" name="Line 4280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4" name="Freeform 4281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5" name="Freeform 4282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6" name="Freeform 4283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7" name="Line 4284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8" name="Freeform 4285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8" name="Group 4286"/>
            <p:cNvGrpSpPr>
              <a:grpSpLocks/>
            </p:cNvGrpSpPr>
            <p:nvPr/>
          </p:nvGrpSpPr>
          <p:grpSpPr bwMode="auto">
            <a:xfrm rot="2511302">
              <a:off x="5062" y="3508"/>
              <a:ext cx="368" cy="258"/>
              <a:chOff x="924" y="1312"/>
              <a:chExt cx="204" cy="130"/>
            </a:xfrm>
          </p:grpSpPr>
          <p:sp>
            <p:nvSpPr>
              <p:cNvPr id="32867" name="Oval 4287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8" name="Freeform 4288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9" name="Oval 4289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0" name="Freeform 4290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" name="Oval 4291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" name="Freeform 4292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3" name="Oval 4293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4" name="Oval 429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5" name="Oval 4295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6" name="Oval 429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7" name="Line 4297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8" name="Freeform 4298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9" name="Freeform 4299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0" name="Freeform 4300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1" name="Line 4301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2" name="Freeform 4302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9" name="Group 4303"/>
            <p:cNvGrpSpPr>
              <a:grpSpLocks/>
            </p:cNvGrpSpPr>
            <p:nvPr/>
          </p:nvGrpSpPr>
          <p:grpSpPr bwMode="auto">
            <a:xfrm>
              <a:off x="4966" y="3584"/>
              <a:ext cx="368" cy="258"/>
              <a:chOff x="924" y="1312"/>
              <a:chExt cx="204" cy="130"/>
            </a:xfrm>
          </p:grpSpPr>
          <p:sp>
            <p:nvSpPr>
              <p:cNvPr id="32851" name="Oval 4304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2" name="Freeform 4305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3" name="Oval 4306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4" name="Freeform 4307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5" name="Oval 4308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6" name="Freeform 4309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7" name="Oval 4310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8" name="Oval 431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9" name="Oval 4312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0" name="Oval 431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1" name="Line 4314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2" name="Freeform 4315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3" name="Freeform 4316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4" name="Freeform 4317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5" name="Line 4318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6" name="Freeform 4319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0" name="Group 4320"/>
            <p:cNvGrpSpPr>
              <a:grpSpLocks/>
            </p:cNvGrpSpPr>
            <p:nvPr/>
          </p:nvGrpSpPr>
          <p:grpSpPr bwMode="auto">
            <a:xfrm rot="2265488">
              <a:off x="5107" y="3780"/>
              <a:ext cx="368" cy="258"/>
              <a:chOff x="924" y="1312"/>
              <a:chExt cx="204" cy="130"/>
            </a:xfrm>
          </p:grpSpPr>
          <p:sp>
            <p:nvSpPr>
              <p:cNvPr id="32835" name="Oval 4321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Freeform 4322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Oval 4323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Freeform 4324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Oval 4325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0" name="Freeform 4326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1" name="Oval 4327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Oval 4328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Oval 4329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Oval 4330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5" name="Line 4331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6" name="Freeform 4332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7" name="Freeform 4333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8" name="Freeform 4334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9" name="Line 4335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0" name="Freeform 4336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1" name="Group 4337"/>
            <p:cNvGrpSpPr>
              <a:grpSpLocks/>
            </p:cNvGrpSpPr>
            <p:nvPr/>
          </p:nvGrpSpPr>
          <p:grpSpPr bwMode="auto">
            <a:xfrm rot="4141590">
              <a:off x="5097" y="3911"/>
              <a:ext cx="368" cy="258"/>
              <a:chOff x="924" y="1312"/>
              <a:chExt cx="204" cy="130"/>
            </a:xfrm>
          </p:grpSpPr>
          <p:sp>
            <p:nvSpPr>
              <p:cNvPr id="32819" name="Oval 4338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Freeform 4339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Oval 4340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2" name="Freeform 4341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Oval 4342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4" name="Freeform 4343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5" name="Oval 4344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6" name="Oval 4345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Oval 4346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Oval 4347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Line 4348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0" name="Freeform 4349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Freeform 4350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2" name="Freeform 4351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Line 4352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Freeform 4353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2" name="Group 4354"/>
            <p:cNvGrpSpPr>
              <a:grpSpLocks/>
            </p:cNvGrpSpPr>
            <p:nvPr/>
          </p:nvGrpSpPr>
          <p:grpSpPr bwMode="auto">
            <a:xfrm rot="-3806097">
              <a:off x="4694" y="4007"/>
              <a:ext cx="368" cy="258"/>
              <a:chOff x="924" y="1312"/>
              <a:chExt cx="204" cy="130"/>
            </a:xfrm>
          </p:grpSpPr>
          <p:sp>
            <p:nvSpPr>
              <p:cNvPr id="32803" name="Oval 4355"/>
              <p:cNvSpPr>
                <a:spLocks noChangeArrowheads="1"/>
              </p:cNvSpPr>
              <p:nvPr/>
            </p:nvSpPr>
            <p:spPr bwMode="auto">
              <a:xfrm>
                <a:off x="924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Freeform 4356"/>
              <p:cNvSpPr>
                <a:spLocks/>
              </p:cNvSpPr>
              <p:nvPr/>
            </p:nvSpPr>
            <p:spPr bwMode="auto">
              <a:xfrm>
                <a:off x="924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Oval 4357"/>
              <p:cNvSpPr>
                <a:spLocks noChangeArrowheads="1"/>
              </p:cNvSpPr>
              <p:nvPr/>
            </p:nvSpPr>
            <p:spPr bwMode="auto">
              <a:xfrm>
                <a:off x="1092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6" name="Freeform 4358"/>
              <p:cNvSpPr>
                <a:spLocks/>
              </p:cNvSpPr>
              <p:nvPr/>
            </p:nvSpPr>
            <p:spPr bwMode="auto">
              <a:xfrm>
                <a:off x="1092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7" name="Oval 4359"/>
              <p:cNvSpPr>
                <a:spLocks noChangeArrowheads="1"/>
              </p:cNvSpPr>
              <p:nvPr/>
            </p:nvSpPr>
            <p:spPr bwMode="auto">
              <a:xfrm>
                <a:off x="1011" y="1312"/>
                <a:ext cx="36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Freeform 4360"/>
              <p:cNvSpPr>
                <a:spLocks/>
              </p:cNvSpPr>
              <p:nvPr/>
            </p:nvSpPr>
            <p:spPr bwMode="auto">
              <a:xfrm>
                <a:off x="1011" y="1312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19 w 36"/>
                  <a:gd name="T3" fmla="*/ 0 h 36"/>
                  <a:gd name="T4" fmla="*/ 0 w 36"/>
                  <a:gd name="T5" fmla="*/ 18 h 36"/>
                  <a:gd name="T6" fmla="*/ 19 w 36"/>
                  <a:gd name="T7" fmla="*/ 36 h 36"/>
                  <a:gd name="T8" fmla="*/ 36 w 36"/>
                  <a:gd name="T9" fmla="*/ 1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9" y="36"/>
                    </a:cubicBezTo>
                    <a:cubicBezTo>
                      <a:pt x="28" y="36"/>
                      <a:pt x="36" y="28"/>
                      <a:pt x="36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Oval 4361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Oval 4362"/>
              <p:cNvSpPr>
                <a:spLocks noChangeArrowheads="1"/>
              </p:cNvSpPr>
              <p:nvPr/>
            </p:nvSpPr>
            <p:spPr bwMode="auto">
              <a:xfrm>
                <a:off x="1077" y="1406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Oval 4363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Oval 4364"/>
              <p:cNvSpPr>
                <a:spLocks noChangeArrowheads="1"/>
              </p:cNvSpPr>
              <p:nvPr/>
            </p:nvSpPr>
            <p:spPr bwMode="auto">
              <a:xfrm>
                <a:off x="987" y="1382"/>
                <a:ext cx="37" cy="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Line 4365"/>
              <p:cNvSpPr>
                <a:spLocks noChangeShapeType="1"/>
              </p:cNvSpPr>
              <p:nvPr/>
            </p:nvSpPr>
            <p:spPr bwMode="auto">
              <a:xfrm>
                <a:off x="960" y="1327"/>
                <a:ext cx="52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Freeform 4366"/>
              <p:cNvSpPr>
                <a:spLocks/>
              </p:cNvSpPr>
              <p:nvPr/>
            </p:nvSpPr>
            <p:spPr bwMode="auto">
              <a:xfrm>
                <a:off x="942" y="1348"/>
                <a:ext cx="45" cy="51"/>
              </a:xfrm>
              <a:custGeom>
                <a:avLst/>
                <a:gdLst>
                  <a:gd name="T0" fmla="*/ 0 w 45"/>
                  <a:gd name="T1" fmla="*/ 0 h 51"/>
                  <a:gd name="T2" fmla="*/ 45 w 45"/>
                  <a:gd name="T3" fmla="*/ 51 h 51"/>
                  <a:gd name="T4" fmla="*/ 45 w 45"/>
                  <a:gd name="T5" fmla="*/ 5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cubicBezTo>
                      <a:pt x="0" y="28"/>
                      <a:pt x="20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Freeform 4367"/>
              <p:cNvSpPr>
                <a:spLocks/>
              </p:cNvSpPr>
              <p:nvPr/>
            </p:nvSpPr>
            <p:spPr bwMode="auto">
              <a:xfrm>
                <a:off x="1024" y="1344"/>
                <a:ext cx="75" cy="57"/>
              </a:xfrm>
              <a:custGeom>
                <a:avLst/>
                <a:gdLst>
                  <a:gd name="T0" fmla="*/ 0 w 75"/>
                  <a:gd name="T1" fmla="*/ 57 h 57"/>
                  <a:gd name="T2" fmla="*/ 75 w 75"/>
                  <a:gd name="T3" fmla="*/ 0 h 5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57">
                    <a:moveTo>
                      <a:pt x="0" y="57"/>
                    </a:moveTo>
                    <a:cubicBezTo>
                      <a:pt x="41" y="57"/>
                      <a:pt x="75" y="31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Freeform 4368"/>
              <p:cNvSpPr>
                <a:spLocks/>
              </p:cNvSpPr>
              <p:nvPr/>
            </p:nvSpPr>
            <p:spPr bwMode="auto">
              <a:xfrm>
                <a:off x="1015" y="1415"/>
                <a:ext cx="64" cy="17"/>
              </a:xfrm>
              <a:custGeom>
                <a:avLst/>
                <a:gdLst>
                  <a:gd name="T0" fmla="*/ 0 w 64"/>
                  <a:gd name="T1" fmla="*/ 0 h 17"/>
                  <a:gd name="T2" fmla="*/ 64 w 64"/>
                  <a:gd name="T3" fmla="*/ 17 h 17"/>
                  <a:gd name="T4" fmla="*/ 64 w 6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0" y="9"/>
                      <a:pt x="29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Line 4369"/>
              <p:cNvSpPr>
                <a:spLocks noChangeShapeType="1"/>
              </p:cNvSpPr>
              <p:nvPr/>
            </p:nvSpPr>
            <p:spPr bwMode="auto">
              <a:xfrm>
                <a:off x="1047" y="1330"/>
                <a:ext cx="4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Freeform 4370"/>
              <p:cNvSpPr>
                <a:spLocks/>
              </p:cNvSpPr>
              <p:nvPr/>
            </p:nvSpPr>
            <p:spPr bwMode="auto">
              <a:xfrm>
                <a:off x="1108" y="1345"/>
                <a:ext cx="12" cy="66"/>
              </a:xfrm>
              <a:custGeom>
                <a:avLst/>
                <a:gdLst>
                  <a:gd name="T0" fmla="*/ 0 w 12"/>
                  <a:gd name="T1" fmla="*/ 66 h 66"/>
                  <a:gd name="T2" fmla="*/ 12 w 12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6">
                    <a:moveTo>
                      <a:pt x="0" y="66"/>
                    </a:moveTo>
                    <a:cubicBezTo>
                      <a:pt x="6" y="66"/>
                      <a:pt x="12" y="37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155" name="AutoShape 4371"/>
          <p:cNvSpPr>
            <a:spLocks noChangeArrowheads="1"/>
          </p:cNvSpPr>
          <p:nvPr/>
        </p:nvSpPr>
        <p:spPr bwMode="auto">
          <a:xfrm>
            <a:off x="7620000" y="4800600"/>
            <a:ext cx="1371600" cy="5032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899DA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899D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000" b="1">
                <a:solidFill>
                  <a:srgbClr val="0000FF"/>
                </a:solidFill>
                <a:latin typeface="+mn-lt"/>
                <a:cs typeface="+mn-cs"/>
              </a:rPr>
              <a:t>CTMC</a:t>
            </a:r>
            <a:endParaRPr lang="en-GB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23165" name="AutoShape 4381"/>
          <p:cNvSpPr>
            <a:spLocks noChangeArrowheads="1"/>
          </p:cNvSpPr>
          <p:nvPr/>
        </p:nvSpPr>
        <p:spPr bwMode="auto">
          <a:xfrm>
            <a:off x="4376746" y="1125538"/>
            <a:ext cx="2376487" cy="5016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899DA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899D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1600" b="1" dirty="0">
                <a:solidFill>
                  <a:srgbClr val="0000FF"/>
                </a:solidFill>
                <a:latin typeface="+mn-lt"/>
                <a:cs typeface="+mn-cs"/>
              </a:rPr>
              <a:t>Difficult to validate, 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1600" b="1" dirty="0">
                <a:solidFill>
                  <a:srgbClr val="0000FF"/>
                </a:solidFill>
                <a:latin typeface="+mn-lt"/>
                <a:cs typeface="+mn-cs"/>
              </a:rPr>
              <a:t>modify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528" y="5229200"/>
            <a:ext cx="3601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Goal:</a:t>
            </a:r>
          </a:p>
          <a:p>
            <a:r>
              <a:rPr lang="en-US" sz="2000" dirty="0"/>
              <a:t>Compute reliability, availability</a:t>
            </a:r>
          </a:p>
        </p:txBody>
      </p:sp>
    </p:spTree>
    <p:extLst>
      <p:ext uri="{BB962C8B-B14F-4D97-AF65-F5344CB8AC3E}">
        <p14:creationId xmlns:p14="http://schemas.microsoft.com/office/powerpoint/2010/main" val="13738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8" grpId="0"/>
      <p:bldP spid="122995" grpId="0"/>
      <p:bldP spid="122996" grpId="0"/>
      <p:bldP spid="122999" grpId="0"/>
      <p:bldP spid="123155" grpId="0"/>
      <p:bldP spid="12316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992260" y="116632"/>
            <a:ext cx="7805737" cy="525462"/>
          </a:xfrm>
        </p:spPr>
        <p:txBody>
          <a:bodyPr/>
          <a:lstStyle/>
          <a:p>
            <a:r>
              <a:rPr lang="en-US" sz="2800" dirty="0">
                <a:latin typeface="Arial Narrow" charset="0"/>
              </a:rPr>
              <a:t>Deep compositionality 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[IEEE TDSC’10]</a:t>
            </a:r>
          </a:p>
        </p:txBody>
      </p:sp>
      <p:graphicFrame>
        <p:nvGraphicFramePr>
          <p:cNvPr id="34818" name="Object 3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631825" y="976318"/>
          <a:ext cx="220345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Visio" r:id="rId4" imgW="2449631" imgH="2467661" progId="Visio.Drawing.11">
                  <p:embed/>
                </p:oleObj>
              </mc:Choice>
              <mc:Fallback>
                <p:oleObj name="Visio" r:id="rId4" imgW="2449631" imgH="2467661" progId="Visio.Drawing.11">
                  <p:embed/>
                  <p:pic>
                    <p:nvPicPr>
                      <p:cNvPr id="34818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976318"/>
                        <a:ext cx="220345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3313114" y="990601"/>
          <a:ext cx="2801937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Visio" r:id="rId6" imgW="3007656" imgH="2114093" progId="Visio.Drawing.11">
                  <p:embed/>
                </p:oleObj>
              </mc:Choice>
              <mc:Fallback>
                <p:oleObj name="Visio" r:id="rId6" imgW="3007656" imgH="2114093" progId="Visio.Drawing.11">
                  <p:embed/>
                  <p:pic>
                    <p:nvPicPr>
                      <p:cNvPr id="3174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4" y="990601"/>
                        <a:ext cx="2801937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2647995" y="1520825"/>
            <a:ext cx="792163" cy="323850"/>
          </a:xfrm>
          <a:prstGeom prst="rightArrow">
            <a:avLst>
              <a:gd name="adj1" fmla="val 50000"/>
              <a:gd name="adj2" fmla="val 61152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2432051" y="836613"/>
            <a:ext cx="1225550" cy="6477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b="1">
                <a:latin typeface="Times New Roman" charset="0"/>
              </a:rPr>
              <a:t>Translation</a:t>
            </a: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>
            <p:extLst/>
          </p:nvPr>
        </p:nvGraphicFramePr>
        <p:xfrm>
          <a:off x="3297239" y="1413018"/>
          <a:ext cx="1008062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Visio" r:id="rId8" imgW="1086196" imgH="2093671" progId="Visio.Drawing.11">
                  <p:embed/>
                </p:oleObj>
              </mc:Choice>
              <mc:Fallback>
                <p:oleObj name="Visio" r:id="rId8" imgW="1086196" imgH="2093671" progId="Visio.Drawing.11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9" y="1413018"/>
                        <a:ext cx="1008062" cy="183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6745360" y="911225"/>
          <a:ext cx="2566987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Visio" r:id="rId10" imgW="2754062" imgH="2326234" progId="Visio.Drawing.11">
                  <p:embed/>
                </p:oleObj>
              </mc:Choice>
              <mc:Fallback>
                <p:oleObj name="Visio" r:id="rId10" imgW="2754062" imgH="2326234" progId="Visio.Drawing.11">
                  <p:embed/>
                  <p:pic>
                    <p:nvPicPr>
                      <p:cNvPr id="31752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360" y="911225"/>
                        <a:ext cx="2566987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745164" y="1979613"/>
            <a:ext cx="790575" cy="296862"/>
          </a:xfrm>
          <a:prstGeom prst="rightArrow">
            <a:avLst>
              <a:gd name="adj1" fmla="val 50000"/>
              <a:gd name="adj2" fmla="val 6657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384800" y="808181"/>
            <a:ext cx="1511300" cy="763587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b="1">
                <a:latin typeface="Times New Roman" charset="0"/>
              </a:rPr>
              <a:t>Composition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>
                <a:latin typeface="Times New Roman" charset="0"/>
              </a:rPr>
              <a:t>+ hiding</a:t>
            </a:r>
            <a:endParaRPr lang="en-US" b="1">
              <a:latin typeface="Times New Roman" charset="0"/>
            </a:endParaRPr>
          </a:p>
        </p:txBody>
      </p:sp>
      <p:graphicFrame>
        <p:nvGraphicFramePr>
          <p:cNvPr id="31755" name="Object 11"/>
          <p:cNvGraphicFramePr>
            <a:graphicFrameLocks noGrp="1" noChangeAspect="1"/>
          </p:cNvGraphicFramePr>
          <p:nvPr>
            <p:ph sz="quarter" idx="4"/>
            <p:extLst/>
          </p:nvPr>
        </p:nvGraphicFramePr>
        <p:xfrm>
          <a:off x="5029200" y="4156075"/>
          <a:ext cx="2565400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Visio" r:id="rId12" imgW="2754062" imgH="2326234" progId="Visio.Drawing.11">
                  <p:embed/>
                </p:oleObj>
              </mc:Choice>
              <mc:Fallback>
                <p:oleObj name="Visio" r:id="rId12" imgW="2754062" imgH="2326234" progId="Visio.Drawing.11">
                  <p:embed/>
                  <p:pic>
                    <p:nvPicPr>
                      <p:cNvPr id="31755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56075"/>
                        <a:ext cx="2565400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AutoShape 13"/>
          <p:cNvSpPr>
            <a:spLocks noChangeArrowheads="1"/>
          </p:cNvSpPr>
          <p:nvPr/>
        </p:nvSpPr>
        <p:spPr bwMode="auto">
          <a:xfrm rot="7795862">
            <a:off x="7023100" y="3806825"/>
            <a:ext cx="1079500" cy="32385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7832725" y="3860800"/>
            <a:ext cx="1511300" cy="6477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b="1">
                <a:latin typeface="Times New Roman" charset="0"/>
              </a:rPr>
              <a:t>minimization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14087379">
            <a:off x="4611688" y="3519488"/>
            <a:ext cx="1079500" cy="32385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3657672" y="3573463"/>
            <a:ext cx="1152525" cy="6477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b="1">
                <a:latin typeface="Times New Roman" charset="0"/>
              </a:rPr>
              <a:t>Repeat </a:t>
            </a: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 rot="10800000">
            <a:off x="4449835" y="5013325"/>
            <a:ext cx="503237" cy="323850"/>
          </a:xfrm>
          <a:prstGeom prst="rightArrow">
            <a:avLst>
              <a:gd name="adj1" fmla="val 50000"/>
              <a:gd name="adj2" fmla="val 3884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4840" name="Object 19"/>
          <p:cNvGraphicFramePr>
            <a:graphicFrameLocks noChangeAspect="1"/>
          </p:cNvGraphicFramePr>
          <p:nvPr>
            <p:extLst/>
          </p:nvPr>
        </p:nvGraphicFramePr>
        <p:xfrm>
          <a:off x="2792413" y="4619768"/>
          <a:ext cx="14986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Visio" r:id="rId14" imgW="1674072" imgH="1323442" progId="Visio.Drawing.11">
                  <p:embed/>
                </p:oleObj>
              </mc:Choice>
              <mc:Fallback>
                <p:oleObj name="Visio" r:id="rId14" imgW="1674072" imgH="1323442" progId="Visio.Drawing.11">
                  <p:embed/>
                  <p:pic>
                    <p:nvPicPr>
                      <p:cNvPr id="3484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4619768"/>
                        <a:ext cx="149860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577031" y="5876925"/>
            <a:ext cx="2232025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>
                <a:latin typeface="Times New Roman" charset="0"/>
              </a:rPr>
              <a:t>CTMC / CTMDP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04851" y="4942031"/>
            <a:ext cx="1368425" cy="731837"/>
          </a:xfrm>
          <a:prstGeom prst="rect">
            <a:avLst/>
          </a:prstGeom>
          <a:noFill/>
          <a:ln w="28575">
            <a:solidFill>
              <a:srgbClr val="FF020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600" b="1">
                <a:latin typeface="Times New Roman" charset="0"/>
              </a:rPr>
              <a:t>Result: </a:t>
            </a:r>
          </a:p>
          <a:p>
            <a:pPr algn="ctr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600" b="1">
                <a:latin typeface="Times New Roman" charset="0"/>
              </a:rPr>
              <a:t>unreliability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 rot="10800000">
            <a:off x="2144785" y="5013325"/>
            <a:ext cx="503237" cy="323850"/>
          </a:xfrm>
          <a:prstGeom prst="rightArrow">
            <a:avLst>
              <a:gd name="adj1" fmla="val 50000"/>
              <a:gd name="adj2" fmla="val 3884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1712913" y="4221163"/>
            <a:ext cx="1009650" cy="57785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Analysis</a:t>
            </a:r>
            <a:r>
              <a:rPr lang="en-US" b="1">
                <a:latin typeface="Times New Roman" charset="0"/>
              </a:rPr>
              <a:t> </a:t>
            </a: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4376739" y="5589588"/>
            <a:ext cx="1657350" cy="576262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MC generation</a:t>
            </a:r>
            <a:r>
              <a:rPr lang="en-US" b="1">
                <a:latin typeface="Times New Roman" charset="0"/>
              </a:rPr>
              <a:t> </a:t>
            </a:r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>
            <a:off x="5791200" y="2895743"/>
            <a:ext cx="1466850" cy="677863"/>
          </a:xfrm>
          <a:prstGeom prst="roundRect">
            <a:avLst>
              <a:gd name="adj" fmla="val 16667"/>
            </a:avLst>
          </a:prstGeom>
          <a:solidFill>
            <a:srgbClr val="FF6668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>
                <a:latin typeface="Times New Roman" charset="0"/>
              </a:rPr>
              <a:t>Order matters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nl-NL" b="1">
                <a:latin typeface="Times New Roman" charset="0"/>
              </a:rPr>
              <a:t>(size only!)</a:t>
            </a:r>
            <a:endParaRPr lang="en-US" b="1">
              <a:latin typeface="Times New Roman" charset="0"/>
            </a:endParaRPr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776291" y="2636981"/>
            <a:ext cx="2749550" cy="1512887"/>
          </a:xfrm>
          <a:prstGeom prst="roundRect">
            <a:avLst>
              <a:gd name="adj" fmla="val 16667"/>
            </a:avLst>
          </a:prstGeom>
          <a:solidFill>
            <a:srgbClr val="FF0202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200" b="1">
                <a:latin typeface="Courier New" charset="0"/>
              </a:rPr>
              <a:t>1325 states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200" b="1">
                <a:latin typeface="Courier New" charset="0"/>
              </a:rPr>
              <a:t>instead of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200" b="1">
                <a:latin typeface="Courier New" charset="0"/>
              </a:rPr>
              <a:t>32757 states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592226" y="5791200"/>
            <a:ext cx="2479565" cy="843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= 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[failure </a:t>
            </a:r>
          </a:p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during mission time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493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3" grpId="0" animBg="1"/>
      <p:bldP spid="31754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4" grpId="0"/>
      <p:bldP spid="31765" grpId="0" animBg="1"/>
      <p:bldP spid="31766" grpId="0" animBg="1"/>
      <p:bldP spid="31767" grpId="0" animBg="1"/>
      <p:bldP spid="31768" grpId="0" animBg="1"/>
      <p:bldP spid="31769" grpId="0" animBg="1"/>
      <p:bldP spid="31770" grpId="0" animBg="1"/>
      <p:bldP spid="3177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Rot="1" noChangeArrowheads="1"/>
          </p:cNvSpPr>
          <p:nvPr/>
        </p:nvSpPr>
        <p:spPr bwMode="auto">
          <a:xfrm>
            <a:off x="776536" y="908720"/>
            <a:ext cx="5905500" cy="58326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 marL="255588" indent="-255588" algn="l" defTabSz="23812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I/O-Automata + CTMC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Markovian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transitions (CTMC)</a:t>
            </a:r>
          </a:p>
          <a:p>
            <a:pPr lvl="1">
              <a:defRPr/>
            </a:pPr>
            <a:r>
              <a:rPr lang="nl-NL" sz="2400" dirty="0" err="1">
                <a:latin typeface="Arial" charset="0"/>
              </a:rPr>
              <a:t>labeled</a:t>
            </a:r>
            <a:r>
              <a:rPr lang="nl-NL" sz="2400" dirty="0">
                <a:latin typeface="Arial" charset="0"/>
              </a:rPr>
              <a:t> </a:t>
            </a:r>
            <a:r>
              <a:rPr lang="nl-NL" sz="2400" dirty="0" err="1">
                <a:latin typeface="Arial" charset="0"/>
              </a:rPr>
              <a:t>with</a:t>
            </a:r>
            <a:r>
              <a:rPr lang="nl-NL" sz="2400" dirty="0">
                <a:latin typeface="Arial" charset="0"/>
              </a:rPr>
              <a:t> </a:t>
            </a:r>
            <a:r>
              <a:rPr lang="nl-NL" sz="2400" dirty="0" err="1">
                <a:latin typeface="Arial" charset="0"/>
              </a:rPr>
              <a:t>rates</a:t>
            </a:r>
            <a:r>
              <a:rPr lang="nl-NL" sz="2400" dirty="0">
                <a:latin typeface="Arial" charset="0"/>
              </a:rPr>
              <a:t> </a:t>
            </a:r>
            <a:r>
              <a:rPr lang="el-GR" sz="2400" dirty="0">
                <a:latin typeface="Arial" charset="0"/>
                <a:cs typeface="Arial" charset="0"/>
              </a:rPr>
              <a:t>λ</a:t>
            </a:r>
            <a:endParaRPr lang="nl-NL" sz="24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nl-NL" sz="2400" dirty="0" err="1">
                <a:latin typeface="Arial" charset="0"/>
                <a:cs typeface="Arial" charset="0"/>
              </a:rPr>
              <a:t>delays</a:t>
            </a:r>
            <a:r>
              <a:rPr lang="nl-NL" sz="2400" dirty="0">
                <a:latin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cs typeface="Arial" charset="0"/>
              </a:rPr>
              <a:t>governed</a:t>
            </a:r>
            <a:r>
              <a:rPr lang="nl-NL" sz="2400" dirty="0">
                <a:latin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cs typeface="Arial" charset="0"/>
              </a:rPr>
              <a:t>by</a:t>
            </a:r>
            <a:r>
              <a:rPr lang="nl-NL" sz="2400" dirty="0">
                <a:latin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cs typeface="Arial" charset="0"/>
              </a:rPr>
              <a:t>exponential</a:t>
            </a:r>
            <a:r>
              <a:rPr lang="nl-NL" sz="2400" dirty="0">
                <a:latin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cs typeface="Arial" charset="0"/>
              </a:rPr>
              <a:t>distribution</a:t>
            </a:r>
            <a:endParaRPr lang="nl-NL" sz="24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nl-NL" sz="2400" b="1" dirty="0">
                <a:latin typeface="Arial" charset="0"/>
                <a:cs typeface="Arial" charset="0"/>
              </a:rPr>
              <a:t>P</a:t>
            </a:r>
            <a:r>
              <a:rPr lang="nl-NL" sz="2400" dirty="0">
                <a:latin typeface="Arial" charset="0"/>
                <a:cs typeface="Arial" charset="0"/>
              </a:rPr>
              <a:t>[</a:t>
            </a:r>
            <a:r>
              <a:rPr lang="nl-NL" sz="2400" dirty="0" err="1">
                <a:latin typeface="Arial" charset="0"/>
                <a:cs typeface="Arial" charset="0"/>
              </a:rPr>
              <a:t>transition</a:t>
            </a:r>
            <a:r>
              <a:rPr lang="nl-NL" sz="2400" dirty="0">
                <a:latin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cs typeface="Arial" charset="0"/>
              </a:rPr>
              <a:t>within</a:t>
            </a:r>
            <a:r>
              <a:rPr lang="nl-NL" sz="2400" dirty="0">
                <a:latin typeface="Arial" charset="0"/>
                <a:cs typeface="Arial" charset="0"/>
              </a:rPr>
              <a:t> t sec] = 1 – e</a:t>
            </a:r>
            <a:r>
              <a:rPr lang="nl-NL" sz="2400" baseline="30000" dirty="0">
                <a:latin typeface="Arial" charset="0"/>
                <a:cs typeface="Arial" charset="0"/>
              </a:rPr>
              <a:t>-</a:t>
            </a:r>
            <a:r>
              <a:rPr lang="nl-NL" sz="2400" baseline="30000" dirty="0">
                <a:latin typeface="Symbol" charset="0"/>
                <a:cs typeface="Arial" charset="0"/>
                <a:sym typeface="Symbol" charset="0"/>
              </a:rPr>
              <a:t></a:t>
            </a:r>
            <a:r>
              <a:rPr lang="nl-NL" sz="2400" baseline="30000" dirty="0">
                <a:latin typeface="Arial" charset="0"/>
                <a:cs typeface="Arial" charset="0"/>
                <a:sym typeface="Symbol" charset="0"/>
              </a:rPr>
              <a:t> t</a:t>
            </a:r>
            <a:endParaRPr lang="nl-NL" sz="2400" dirty="0">
              <a:latin typeface="Arial" charset="0"/>
              <a:cs typeface="Arial" charset="0"/>
              <a:sym typeface="Symbol" charset="0"/>
            </a:endParaRPr>
          </a:p>
          <a:p>
            <a:pPr marL="352425" indent="-352425"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Interactive transitions (I/O)</a:t>
            </a:r>
          </a:p>
          <a:p>
            <a:pPr lvl="1">
              <a:defRPr/>
            </a:pPr>
            <a:r>
              <a:rPr lang="nl-NL" sz="2400" dirty="0" err="1">
                <a:latin typeface="Arial" charset="0"/>
              </a:rPr>
              <a:t>labeled</a:t>
            </a:r>
            <a:r>
              <a:rPr lang="nl-NL" sz="2400" dirty="0">
                <a:latin typeface="Arial" charset="0"/>
              </a:rPr>
              <a:t> </a:t>
            </a:r>
            <a:r>
              <a:rPr lang="nl-NL" sz="2400" dirty="0" err="1">
                <a:latin typeface="Arial" charset="0"/>
              </a:rPr>
              <a:t>with</a:t>
            </a:r>
            <a:r>
              <a:rPr lang="nl-NL" sz="2400" dirty="0">
                <a:latin typeface="Arial" charset="0"/>
              </a:rPr>
              <a:t> actions</a:t>
            </a:r>
          </a:p>
          <a:p>
            <a:pPr lvl="1">
              <a:defRPr/>
            </a:pPr>
            <a:r>
              <a:rPr lang="nl-NL" sz="2400" dirty="0" err="1">
                <a:latin typeface="Arial" charset="0"/>
              </a:rPr>
              <a:t>synchronization</a:t>
            </a:r>
            <a:endParaRPr lang="en-US" sz="2400" dirty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Action signature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? - Input actions: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delayable</a:t>
            </a:r>
            <a:endParaRPr lang="en-US" sz="2400" i="1" dirty="0">
              <a:solidFill>
                <a:srgbClr val="000000"/>
              </a:solidFill>
              <a:latin typeface="Arial" charset="0"/>
            </a:endParaRP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! - Output actions: 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immediate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; - Internal actions: 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immediate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Recent work: </a:t>
            </a:r>
            <a:r>
              <a:rPr lang="en-US" sz="2400" dirty="0">
                <a:latin typeface="Arial" charset="0"/>
              </a:rPr>
              <a:t>discrete </a:t>
            </a:r>
            <a:r>
              <a:rPr lang="en-US" sz="2400" dirty="0" err="1">
                <a:latin typeface="Arial" charset="0"/>
              </a:rPr>
              <a:t>probabilty</a:t>
            </a:r>
            <a:r>
              <a:rPr lang="en-US" sz="2400" dirty="0">
                <a:latin typeface="Arial" charset="0"/>
              </a:rPr>
              <a:t> + costs</a:t>
            </a:r>
          </a:p>
          <a:p>
            <a:pPr lvl="1">
              <a:defRPr/>
            </a:pPr>
            <a:endParaRPr lang="en-US" sz="2400" i="1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Arial Narrow" charset="0"/>
              </a:rPr>
              <a:t>Interactive </a:t>
            </a:r>
            <a:r>
              <a:rPr lang="nl-NL" dirty="0" err="1">
                <a:solidFill>
                  <a:schemeClr val="tx1"/>
                </a:solidFill>
                <a:latin typeface="Arial Narrow" charset="0"/>
              </a:rPr>
              <a:t>Markov</a:t>
            </a:r>
            <a:r>
              <a:rPr lang="nl-NL" dirty="0">
                <a:solidFill>
                  <a:schemeClr val="tx1"/>
                </a:solidFill>
                <a:latin typeface="Arial Narrow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 Narrow" charset="0"/>
              </a:rPr>
              <a:t>Chains</a:t>
            </a:r>
            <a:r>
              <a:rPr lang="nl-NL" dirty="0">
                <a:solidFill>
                  <a:schemeClr val="tx1"/>
                </a:solidFill>
                <a:latin typeface="Arial Narrow" charset="0"/>
              </a:rPr>
              <a:t> (I/O-IMC)</a:t>
            </a:r>
            <a:endParaRPr lang="en-US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8382000" y="2971802"/>
            <a:ext cx="0" cy="129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8382000" y="4724543"/>
            <a:ext cx="0" cy="1203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8610600" y="3581401"/>
            <a:ext cx="364202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l-GR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λ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8001072" y="5181673"/>
            <a:ext cx="1125629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400" dirty="0" err="1">
                <a:solidFill>
                  <a:srgbClr val="000000"/>
                </a:solidFill>
                <a:cs typeface="Times New Roman" charset="0"/>
              </a:rPr>
              <a:t>fail</a:t>
            </a:r>
            <a:r>
              <a:rPr lang="nl-NL" sz="2400" dirty="0">
                <a:solidFill>
                  <a:srgbClr val="000000"/>
                </a:solidFill>
                <a:cs typeface="Times New Roman" charset="0"/>
              </a:rPr>
              <a:t>!</a:t>
            </a:r>
            <a:endParaRPr lang="el-GR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4419600" y="3352800"/>
            <a:ext cx="2749550" cy="1512888"/>
          </a:xfrm>
          <a:prstGeom prst="roundRect">
            <a:avLst>
              <a:gd name="adj" fmla="val 16667"/>
            </a:avLst>
          </a:prstGeom>
          <a:solidFill>
            <a:srgbClr val="FF0202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600" b="1">
                <a:latin typeface="Courier New" charset="0"/>
              </a:rPr>
              <a:t>I/O-IMC for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600" b="1">
                <a:latin typeface="Courier New" charset="0"/>
              </a:rPr>
              <a:t>cold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600" b="1">
                <a:latin typeface="Courier New" charset="0"/>
              </a:rPr>
              <a:t>basic event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920750" y="573419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None/>
              <a:defRPr/>
            </a:pPr>
            <a:endParaRPr lang="nl-NL" sz="2400" b="1">
              <a:solidFill>
                <a:srgbClr val="B80000"/>
              </a:solidFill>
              <a:latin typeface="Georgia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8534400" y="1828803"/>
            <a:ext cx="766406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400">
                <a:cs typeface="Times New Roman" charset="0"/>
              </a:rPr>
              <a:t>act?</a:t>
            </a:r>
            <a:endParaRPr lang="el-GR" sz="2400">
              <a:cs typeface="Times New Roman" charset="0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8382000" y="1600203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H="1">
            <a:off x="7239000" y="1447800"/>
            <a:ext cx="990600" cy="2895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7086601" y="2971942"/>
            <a:ext cx="351378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l-GR" sz="24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μ</a:t>
            </a:r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7162800" y="4724400"/>
            <a:ext cx="990600" cy="1371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6553272" y="5562672"/>
            <a:ext cx="1125629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400">
                <a:solidFill>
                  <a:schemeClr val="folHlink"/>
                </a:solidFill>
                <a:cs typeface="Times New Roman" charset="0"/>
              </a:rPr>
              <a:t>fail!</a:t>
            </a:r>
            <a:endParaRPr lang="el-GR" sz="2400">
              <a:solidFill>
                <a:schemeClr val="folHlink"/>
              </a:solidFill>
              <a:cs typeface="Times New Roman" charset="0"/>
            </a:endParaRPr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8153472" y="1066800"/>
            <a:ext cx="512763" cy="514350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205" name="Oval 29"/>
          <p:cNvSpPr>
            <a:spLocks noChangeArrowheads="1"/>
          </p:cNvSpPr>
          <p:nvPr/>
        </p:nvSpPr>
        <p:spPr bwMode="auto">
          <a:xfrm>
            <a:off x="8153472" y="2590800"/>
            <a:ext cx="512763" cy="514350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206" name="Oval 30"/>
          <p:cNvSpPr>
            <a:spLocks noChangeArrowheads="1"/>
          </p:cNvSpPr>
          <p:nvPr/>
        </p:nvSpPr>
        <p:spPr bwMode="auto">
          <a:xfrm>
            <a:off x="8153472" y="4343400"/>
            <a:ext cx="512763" cy="514350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207" name="Oval 31"/>
          <p:cNvSpPr>
            <a:spLocks noChangeArrowheads="1"/>
          </p:cNvSpPr>
          <p:nvPr/>
        </p:nvSpPr>
        <p:spPr bwMode="auto">
          <a:xfrm>
            <a:off x="6934272" y="4343400"/>
            <a:ext cx="512763" cy="514350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08" name="Oval 32"/>
          <p:cNvSpPr>
            <a:spLocks noChangeArrowheads="1"/>
          </p:cNvSpPr>
          <p:nvPr/>
        </p:nvSpPr>
        <p:spPr bwMode="auto">
          <a:xfrm>
            <a:off x="8153472" y="5943600"/>
            <a:ext cx="512763" cy="514350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209" name="AutoShape 33"/>
          <p:cNvSpPr>
            <a:spLocks noChangeArrowheads="1"/>
          </p:cNvSpPr>
          <p:nvPr/>
        </p:nvSpPr>
        <p:spPr bwMode="auto">
          <a:xfrm>
            <a:off x="2743200" y="2819400"/>
            <a:ext cx="3505200" cy="1981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600" b="1">
                <a:latin typeface="Courier New" charset="0"/>
              </a:rPr>
              <a:t>Warm BE: can 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600" b="1">
                <a:latin typeface="Courier New" charset="0"/>
              </a:rPr>
              <a:t>fail before 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600" b="1">
                <a:latin typeface="Courier New" charset="0"/>
              </a:rPr>
              <a:t>activation,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GB" sz="2600" b="1">
                <a:latin typeface="Courier New" charset="0"/>
              </a:rPr>
              <a:t>with reduced rate</a:t>
            </a:r>
          </a:p>
        </p:txBody>
      </p:sp>
      <p:sp>
        <p:nvSpPr>
          <p:cNvPr id="50211" name="AutoShape 35"/>
          <p:cNvSpPr>
            <a:spLocks/>
          </p:cNvSpPr>
          <p:nvPr/>
        </p:nvSpPr>
        <p:spPr bwMode="auto">
          <a:xfrm flipH="1">
            <a:off x="7391400" y="1295400"/>
            <a:ext cx="457200" cy="4953000"/>
          </a:xfrm>
          <a:prstGeom prst="rightBrace">
            <a:avLst>
              <a:gd name="adj1" fmla="val 90278"/>
              <a:gd name="adj2" fmla="val 50000"/>
            </a:avLst>
          </a:prstGeom>
          <a:noFill/>
          <a:ln w="25400">
            <a:solidFill>
              <a:srgbClr val="FF020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12" name="AutoShape 36"/>
          <p:cNvSpPr>
            <a:spLocks/>
          </p:cNvSpPr>
          <p:nvPr/>
        </p:nvSpPr>
        <p:spPr bwMode="auto">
          <a:xfrm flipH="1">
            <a:off x="6324600" y="1295400"/>
            <a:ext cx="457200" cy="4953000"/>
          </a:xfrm>
          <a:prstGeom prst="rightBrace">
            <a:avLst>
              <a:gd name="adj1" fmla="val 90278"/>
              <a:gd name="adj2" fmla="val 50000"/>
            </a:avLst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7977336" y="980728"/>
            <a:ext cx="216024" cy="216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 animBg="1"/>
      <p:bldP spid="50189" grpId="1" animBg="1"/>
      <p:bldP spid="50198" grpId="0"/>
      <p:bldP spid="50203" grpId="0"/>
      <p:bldP spid="50207" grpId="0" animBg="1"/>
      <p:bldP spid="50209" grpId="0" animBg="1"/>
      <p:bldP spid="50211" grpId="0" animBg="1"/>
      <p:bldP spid="50211" grpId="1" animBg="1"/>
      <p:bldP spid="502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3717985" y="2509838"/>
            <a:ext cx="576263" cy="576262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5157788" y="1862138"/>
            <a:ext cx="576262" cy="576262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157788" y="3157538"/>
            <a:ext cx="576262" cy="576262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6597722" y="2509838"/>
            <a:ext cx="576263" cy="576262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8153472" y="2528888"/>
            <a:ext cx="576263" cy="576262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charset="0"/>
              <a:buChar char="§"/>
              <a:defRPr/>
            </a:pPr>
            <a:endParaRPr lang="nl-NL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rot="9030230" flipH="1">
            <a:off x="4224338" y="2527300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rot="9030230" flipH="1">
            <a:off x="5662613" y="3086100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rot="12513923" flipH="1">
            <a:off x="4221163" y="3086100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rot="12513923" flipH="1">
            <a:off x="5662613" y="2509838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7173913" y="2797175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6781871" y="2286000"/>
            <a:ext cx="1455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0000FF"/>
                </a:solidFill>
              </a:rPr>
              <a:t>fail(C)!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3438524" y="2057400"/>
            <a:ext cx="152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0000FF"/>
                </a:solidFill>
              </a:rPr>
              <a:t>fail(A)?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3762375" y="3214688"/>
            <a:ext cx="152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0000FF"/>
                </a:solidFill>
              </a:rPr>
              <a:t>fail(B)?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5529263" y="2017713"/>
            <a:ext cx="152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0000FF"/>
                </a:solidFill>
              </a:rPr>
              <a:t>fail(B)?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5486400" y="3214688"/>
            <a:ext cx="152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0000FF"/>
                </a:solidFill>
              </a:rPr>
              <a:t>fail(A)?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52250" name="Oval 26"/>
          <p:cNvSpPr>
            <a:spLocks noChangeArrowheads="1"/>
          </p:cNvSpPr>
          <p:nvPr/>
        </p:nvSpPr>
        <p:spPr bwMode="auto">
          <a:xfrm>
            <a:off x="3730645" y="5242068"/>
            <a:ext cx="576263" cy="576263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51" name="Oval 27"/>
          <p:cNvSpPr>
            <a:spLocks noChangeArrowheads="1"/>
          </p:cNvSpPr>
          <p:nvPr/>
        </p:nvSpPr>
        <p:spPr bwMode="auto">
          <a:xfrm>
            <a:off x="5170488" y="4594368"/>
            <a:ext cx="576262" cy="576263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52" name="Oval 28"/>
          <p:cNvSpPr>
            <a:spLocks noChangeArrowheads="1"/>
          </p:cNvSpPr>
          <p:nvPr/>
        </p:nvSpPr>
        <p:spPr bwMode="auto">
          <a:xfrm>
            <a:off x="5170488" y="5889768"/>
            <a:ext cx="576262" cy="576263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53" name="Oval 29"/>
          <p:cNvSpPr>
            <a:spLocks noChangeArrowheads="1"/>
          </p:cNvSpPr>
          <p:nvPr/>
        </p:nvSpPr>
        <p:spPr bwMode="auto">
          <a:xfrm>
            <a:off x="6610405" y="5242068"/>
            <a:ext cx="576263" cy="576263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54" name="Oval 30"/>
          <p:cNvSpPr>
            <a:spLocks noChangeArrowheads="1"/>
          </p:cNvSpPr>
          <p:nvPr/>
        </p:nvSpPr>
        <p:spPr bwMode="auto">
          <a:xfrm>
            <a:off x="8194747" y="5242068"/>
            <a:ext cx="576263" cy="576263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rot="9030230" flipH="1">
            <a:off x="4237038" y="5259388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rot="12513923" flipH="1">
            <a:off x="4233863" y="5818188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rot="12513923" flipH="1">
            <a:off x="5675313" y="5241925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 flipV="1">
            <a:off x="7186619" y="5529263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6986659" y="4987925"/>
            <a:ext cx="1455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FF0000"/>
                </a:solidFill>
              </a:rPr>
              <a:t>fail(C)!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3438524" y="4724400"/>
            <a:ext cx="152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FF0000"/>
                </a:solidFill>
              </a:rPr>
              <a:t>fail(A)?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3657600" y="5943600"/>
            <a:ext cx="152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FF0000"/>
                </a:solidFill>
              </a:rPr>
              <a:t>fail(B)?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5541963" y="4749800"/>
            <a:ext cx="152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000" b="1">
                <a:solidFill>
                  <a:srgbClr val="FF0000"/>
                </a:solidFill>
              </a:rPr>
              <a:t>fail(B)?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8941" name="Rectangle 46"/>
          <p:cNvSpPr>
            <a:spLocks noGrp="1" noRot="1" noChangeArrowheads="1"/>
          </p:cNvSpPr>
          <p:nvPr>
            <p:ph type="title"/>
          </p:nvPr>
        </p:nvSpPr>
        <p:spPr>
          <a:xfrm>
            <a:off x="1306585" y="-27384"/>
            <a:ext cx="7291387" cy="76835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Question: </a:t>
            </a:r>
            <a:r>
              <a:rPr lang="en-US" sz="3000" dirty="0">
                <a:solidFill>
                  <a:srgbClr val="FF0202"/>
                </a:solidFill>
                <a:latin typeface="Arial Narrow" charset="0"/>
              </a:rPr>
              <a:t>I/O-IMC semantics for </a:t>
            </a:r>
            <a:r>
              <a:rPr lang="en-US" sz="2600" dirty="0">
                <a:solidFill>
                  <a:srgbClr val="FF0202"/>
                </a:solidFill>
                <a:latin typeface="Arial Narrow" charset="0"/>
              </a:rPr>
              <a:t>DFT gates</a:t>
            </a:r>
          </a:p>
        </p:txBody>
      </p:sp>
      <p:pic>
        <p:nvPicPr>
          <p:cNvPr id="38942" name="Picture 48" descr="presentatio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6" y="1935163"/>
            <a:ext cx="1298575" cy="1566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52273" name="Oval 49"/>
          <p:cNvSpPr>
            <a:spLocks noChangeArrowheads="1"/>
          </p:cNvSpPr>
          <p:nvPr/>
        </p:nvSpPr>
        <p:spPr bwMode="auto">
          <a:xfrm>
            <a:off x="1420820" y="1794018"/>
            <a:ext cx="865187" cy="7207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75" name="Picture 51" descr="presentation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7718"/>
            <a:ext cx="12842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76" name="Oval 52"/>
          <p:cNvSpPr>
            <a:spLocks noChangeArrowheads="1"/>
          </p:cNvSpPr>
          <p:nvPr/>
        </p:nvSpPr>
        <p:spPr bwMode="auto">
          <a:xfrm>
            <a:off x="1435104" y="4572143"/>
            <a:ext cx="865188" cy="7207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278" name="Text Box 54"/>
          <p:cNvSpPr txBox="1">
            <a:spLocks noChangeArrowheads="1"/>
          </p:cNvSpPr>
          <p:nvPr/>
        </p:nvSpPr>
        <p:spPr bwMode="auto">
          <a:xfrm>
            <a:off x="838200" y="1120775"/>
            <a:ext cx="1800668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800" b="1"/>
              <a:t>AND gate</a:t>
            </a:r>
            <a:endParaRPr lang="en-US" sz="2800" b="1"/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762078" y="3810000"/>
            <a:ext cx="2013517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2800" b="1"/>
              <a:t>PAND gate</a:t>
            </a:r>
            <a:endParaRPr lang="en-US" sz="2800" b="1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925522" y="6237289"/>
            <a:ext cx="726811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l-NL" sz="2800" b="1"/>
              <a:t>Similar, but more complex for other gates</a:t>
            </a:r>
            <a:endParaRPr lang="en-US" sz="2800" b="1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3512840" y="2492896"/>
            <a:ext cx="216024" cy="216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3512840" y="5229200"/>
            <a:ext cx="216024" cy="216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/>
      <p:bldP spid="52228" grpId="0" animBg="1"/>
      <p:bldP spid="52229" grpId="0" animBg="1"/>
      <p:bldP spid="52230" grpId="0" animBg="1"/>
      <p:bldP spid="52232" grpId="0" animBg="1"/>
      <p:bldP spid="52235" grpId="0" animBg="1"/>
      <p:bldP spid="52238" grpId="0" animBg="1"/>
      <p:bldP spid="52241" grpId="0" animBg="1"/>
      <p:bldP spid="52243" grpId="0" animBg="1"/>
      <p:bldP spid="52245" grpId="0"/>
      <p:bldP spid="52246" grpId="0"/>
      <p:bldP spid="52247" grpId="0"/>
      <p:bldP spid="52248" grpId="0"/>
      <p:bldP spid="52249" grpId="0"/>
      <p:bldP spid="52250" grpId="0" animBg="1"/>
      <p:bldP spid="52251" grpId="0" animBg="1"/>
      <p:bldP spid="52252" grpId="0" animBg="1"/>
      <p:bldP spid="52253" grpId="0" animBg="1"/>
      <p:bldP spid="52254" grpId="0" animBg="1"/>
      <p:bldP spid="52256" grpId="0" animBg="1"/>
      <p:bldP spid="52259" grpId="0" animBg="1"/>
      <p:bldP spid="52262" grpId="0" animBg="1"/>
      <p:bldP spid="52264" grpId="0" animBg="1"/>
      <p:bldP spid="52266" grpId="0"/>
      <p:bldP spid="52267" grpId="0"/>
      <p:bldP spid="52268" grpId="0"/>
      <p:bldP spid="52269" grpId="0"/>
      <p:bldP spid="52276" grpId="0" animBg="1"/>
      <p:bldP spid="52279" grpId="0" animBg="1"/>
      <p:bldP spid="37" grpId="0" animBg="1"/>
      <p:bldP spid="38" grpId="0" animBg="1"/>
      <p:bldP spid="3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423988" y="6483"/>
            <a:ext cx="8101012" cy="5254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 Narrow" charset="0"/>
              </a:rPr>
              <a:t>Tool implementation: </a:t>
            </a:r>
            <a:r>
              <a:rPr lang="en-US" dirty="0" err="1">
                <a:latin typeface="Arial Narrow" charset="0"/>
              </a:rPr>
              <a:t>DFTcalc</a:t>
            </a:r>
            <a:endParaRPr lang="en-US" dirty="0">
              <a:latin typeface="Arial Narrow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5600708" y="1700215"/>
            <a:ext cx="1223963" cy="285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2649541" y="1700213"/>
            <a:ext cx="1223962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396" name="Rectangle 25"/>
          <p:cNvSpPr>
            <a:spLocks noChangeArrowheads="1"/>
          </p:cNvSpPr>
          <p:nvPr/>
        </p:nvSpPr>
        <p:spPr bwMode="auto">
          <a:xfrm>
            <a:off x="4016376" y="836613"/>
            <a:ext cx="1439863" cy="18716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</a:pPr>
            <a:r>
              <a:rPr kumimoji="1" lang="en-US" sz="2000"/>
              <a:t> DFTCalc</a:t>
            </a:r>
          </a:p>
        </p:txBody>
      </p:sp>
      <p:pic>
        <p:nvPicPr>
          <p:cNvPr id="59397" name="Picture 5" descr="insp_period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92" y="1052516"/>
            <a:ext cx="2341563" cy="14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76288" y="871538"/>
            <a:ext cx="1873250" cy="1816100"/>
            <a:chOff x="395288" y="871538"/>
            <a:chExt cx="1872778" cy="1816497"/>
          </a:xfrm>
        </p:grpSpPr>
        <p:sp>
          <p:nvSpPr>
            <p:cNvPr id="30" name="Isosceles Triangle 29"/>
            <p:cNvSpPr>
              <a:spLocks noChangeArrowheads="1"/>
            </p:cNvSpPr>
            <p:nvPr/>
          </p:nvSpPr>
          <p:spPr bwMode="auto">
            <a:xfrm>
              <a:off x="395288" y="871538"/>
              <a:ext cx="1852145" cy="1584671"/>
            </a:xfrm>
            <a:prstGeom prst="triangle">
              <a:avLst>
                <a:gd name="adj" fmla="val 50000"/>
              </a:avLst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95288" y="2276782"/>
              <a:ext cx="360271" cy="4112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899986" y="2276782"/>
              <a:ext cx="360271" cy="4112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403096" y="2276782"/>
              <a:ext cx="360272" cy="4112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907794" y="2276782"/>
              <a:ext cx="360272" cy="4112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39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890000" y="6400800"/>
            <a:ext cx="37465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2B025A-C7AD-3A40-A323-51FBE680AC53}" type="slidenum">
              <a:rPr lang="en-GB" sz="1000"/>
              <a:pPr eaLnBrk="1" hangingPunct="1"/>
              <a:t>85</a:t>
            </a:fld>
            <a:endParaRPr lang="en-GB" sz="100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13138" y="2781300"/>
            <a:ext cx="1295400" cy="647700"/>
            <a:chOff x="3131840" y="2780928"/>
            <a:chExt cx="1296144" cy="648072"/>
          </a:xfrm>
        </p:grpSpPr>
        <p:sp>
          <p:nvSpPr>
            <p:cNvPr id="59413" name="Rectangle 31"/>
            <p:cNvSpPr>
              <a:spLocks noChangeArrowheads="1"/>
            </p:cNvSpPr>
            <p:nvPr/>
          </p:nvSpPr>
          <p:spPr bwMode="auto">
            <a:xfrm>
              <a:off x="3131840" y="2925474"/>
              <a:ext cx="1296144" cy="50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algn="ctr">
                <a:lnSpc>
                  <a:spcPct val="105000"/>
                </a:lnSpc>
                <a:spcBef>
                  <a:spcPct val="5000"/>
                </a:spcBef>
                <a:buClr>
                  <a:schemeClr val="accent1"/>
                </a:buClr>
              </a:pPr>
              <a:r>
                <a:rPr kumimoji="1" lang="en-US"/>
                <a:t>Metrics</a:t>
              </a:r>
            </a:p>
          </p:txBody>
        </p:sp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 flipV="1">
              <a:off x="4356505" y="2780928"/>
              <a:ext cx="0" cy="57500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>
            <a:off x="2216217" y="4868863"/>
            <a:ext cx="7207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4881576" y="4868863"/>
            <a:ext cx="7191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3152842" y="3933958"/>
            <a:ext cx="3744913" cy="23034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</a:pPr>
            <a:endParaRPr kumimoji="1" lang="en-US" sz="2000"/>
          </a:p>
        </p:txBody>
      </p: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>
            <a:off x="6969154" y="4868996"/>
            <a:ext cx="720725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" name="Picture 5" descr="insp_period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95" y="4276725"/>
            <a:ext cx="1584325" cy="122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784357" y="3429000"/>
            <a:ext cx="1368425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Translation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81876" y="3429000"/>
            <a:ext cx="105702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Analysis</a:t>
            </a:r>
          </a:p>
        </p:txBody>
      </p:sp>
      <p:pic>
        <p:nvPicPr>
          <p:cNvPr id="55" name="Picture 54" descr="smallF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7" y="4005396"/>
            <a:ext cx="139541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singleModul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4221163"/>
            <a:ext cx="186531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fullMode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292600"/>
            <a:ext cx="9572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745163" y="5589588"/>
            <a:ext cx="3600450" cy="1200150"/>
          </a:xfrm>
          <a:prstGeom prst="rect">
            <a:avLst/>
          </a:prstGeom>
          <a:solidFill>
            <a:srgbClr val="0098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Efficiency: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Compositional aggregation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Context-dependent state space generation</a:t>
            </a:r>
          </a:p>
        </p:txBody>
      </p:sp>
    </p:spTree>
    <p:extLst>
      <p:ext uri="{BB962C8B-B14F-4D97-AF65-F5344CB8AC3E}">
        <p14:creationId xmlns:p14="http://schemas.microsoft.com/office/powerpoint/2010/main" val="40117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0" grpId="0" animBg="1"/>
      <p:bldP spid="53" grpId="0" animBg="1"/>
      <p:bldP spid="54" grpId="0" animBg="1"/>
      <p:bldP spid="3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>
            <a:off x="2649538" y="2933700"/>
            <a:ext cx="2087562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699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/>
          <a:stretch>
            <a:fillRect/>
          </a:stretch>
        </p:blipFill>
        <p:spPr bwMode="auto">
          <a:xfrm>
            <a:off x="6753225" y="1709881"/>
            <a:ext cx="259238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5168972" y="2430463"/>
            <a:ext cx="165576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7329560" y="3500581"/>
            <a:ext cx="2016125" cy="223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b="1" dirty="0">
                <a:cs typeface="+mn-cs"/>
              </a:rPr>
              <a:t>Results: 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reliability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availability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costs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strategy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diagnostics, … 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305301" y="1566863"/>
            <a:ext cx="1439863" cy="1871662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ctr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sz="2000" dirty="0">
                <a:cs typeface="+mn-cs"/>
              </a:rPr>
              <a:t> stochastic </a:t>
            </a:r>
          </a:p>
          <a:p>
            <a:pPr marL="342900" indent="-342900" algn="ctr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sz="2000" dirty="0">
                <a:cs typeface="+mn-cs"/>
              </a:rPr>
              <a:t>(Markov)</a:t>
            </a:r>
          </a:p>
          <a:p>
            <a:pPr marL="342900" indent="-342900" algn="ctr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sz="2000" dirty="0">
                <a:cs typeface="+mn-cs"/>
              </a:rPr>
              <a:t>models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16150" y="2214563"/>
            <a:ext cx="2089150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7" name="Title 1"/>
          <p:cNvSpPr txBox="1">
            <a:spLocks/>
          </p:cNvSpPr>
          <p:nvPr/>
        </p:nvSpPr>
        <p:spPr bwMode="auto">
          <a:xfrm>
            <a:off x="784248" y="44593"/>
            <a:ext cx="87852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3200" b="1">
              <a:latin typeface="Arial Narrow" charset="0"/>
            </a:endParaRPr>
          </a:p>
        </p:txBody>
      </p:sp>
      <p:sp>
        <p:nvSpPr>
          <p:cNvPr id="23" name="Freeform 22"/>
          <p:cNvSpPr/>
          <p:nvPr/>
        </p:nvSpPr>
        <p:spPr>
          <a:xfrm rot="10618661">
            <a:off x="3825875" y="3484570"/>
            <a:ext cx="2122488" cy="1031875"/>
          </a:xfrm>
          <a:custGeom>
            <a:avLst/>
            <a:gdLst>
              <a:gd name="connsiteX0" fmla="*/ 1150778 w 2121389"/>
              <a:gd name="connsiteY0" fmla="*/ 1018737 h 1032694"/>
              <a:gd name="connsiteX1" fmla="*/ 2085762 w 2121389"/>
              <a:gd name="connsiteY1" fmla="*/ 153419 h 1032694"/>
              <a:gd name="connsiteX2" fmla="*/ 48335 w 2121389"/>
              <a:gd name="connsiteY2" fmla="*/ 83635 h 1032694"/>
              <a:gd name="connsiteX3" fmla="*/ 592579 w 2121389"/>
              <a:gd name="connsiteY3" fmla="*/ 1032694 h 10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389" h="1032694">
                <a:moveTo>
                  <a:pt x="1150778" y="1018737"/>
                </a:moveTo>
                <a:cubicBezTo>
                  <a:pt x="1710140" y="664003"/>
                  <a:pt x="2269503" y="309269"/>
                  <a:pt x="2085762" y="153419"/>
                </a:cubicBezTo>
                <a:cubicBezTo>
                  <a:pt x="1902022" y="-2431"/>
                  <a:pt x="297199" y="-62911"/>
                  <a:pt x="48335" y="83635"/>
                </a:cubicBezTo>
                <a:cubicBezTo>
                  <a:pt x="-200529" y="230181"/>
                  <a:pt x="592579" y="1032694"/>
                  <a:pt x="592579" y="1032694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 rot="10618661">
            <a:off x="658813" y="3565529"/>
            <a:ext cx="2120900" cy="1031875"/>
          </a:xfrm>
          <a:custGeom>
            <a:avLst/>
            <a:gdLst>
              <a:gd name="connsiteX0" fmla="*/ 1150778 w 2121389"/>
              <a:gd name="connsiteY0" fmla="*/ 1018737 h 1032694"/>
              <a:gd name="connsiteX1" fmla="*/ 2085762 w 2121389"/>
              <a:gd name="connsiteY1" fmla="*/ 153419 h 1032694"/>
              <a:gd name="connsiteX2" fmla="*/ 48335 w 2121389"/>
              <a:gd name="connsiteY2" fmla="*/ 83635 h 1032694"/>
              <a:gd name="connsiteX3" fmla="*/ 592579 w 2121389"/>
              <a:gd name="connsiteY3" fmla="*/ 1032694 h 10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389" h="1032694">
                <a:moveTo>
                  <a:pt x="1150778" y="1018737"/>
                </a:moveTo>
                <a:cubicBezTo>
                  <a:pt x="1710140" y="664003"/>
                  <a:pt x="2269503" y="309269"/>
                  <a:pt x="2085762" y="153419"/>
                </a:cubicBezTo>
                <a:cubicBezTo>
                  <a:pt x="1902022" y="-2431"/>
                  <a:pt x="297199" y="-62911"/>
                  <a:pt x="48335" y="83635"/>
                </a:cubicBezTo>
                <a:cubicBezTo>
                  <a:pt x="-200529" y="230181"/>
                  <a:pt x="592579" y="1032694"/>
                  <a:pt x="592579" y="1032694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Narrow" charset="0"/>
              </a:rPr>
              <a:t>Challenge: </a:t>
            </a:r>
            <a:r>
              <a:rPr lang="en-US" dirty="0">
                <a:solidFill>
                  <a:srgbClr val="000000"/>
                </a:solidFill>
                <a:latin typeface="Arial Narrow" charset="0"/>
              </a:rPr>
              <a:t>state space explosion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945010" y="4292743"/>
            <a:ext cx="2016125" cy="2232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b="1" dirty="0">
                <a:cs typeface="+mn-cs"/>
              </a:rPr>
              <a:t>Reductions: 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lumping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confluence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abstraction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….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76360" y="4076843"/>
            <a:ext cx="2016125" cy="2232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b="1" dirty="0">
                <a:cs typeface="+mn-cs"/>
              </a:rPr>
              <a:t>Graph transformations </a:t>
            </a:r>
          </a:p>
          <a:p>
            <a:pPr marL="342900" indent="-342900" algn="ctr">
              <a:lnSpc>
                <a:spcPct val="105000"/>
              </a:lnSpc>
              <a:spcBef>
                <a:spcPct val="5000"/>
              </a:spcBef>
              <a:buClr>
                <a:schemeClr val="accent1"/>
              </a:buClr>
              <a:defRPr/>
            </a:pPr>
            <a:r>
              <a:rPr kumimoji="1" lang="en-US" dirty="0">
                <a:cs typeface="+mn-cs"/>
              </a:rPr>
              <a:t>flatten ANDs, OR…</a:t>
            </a: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920552" y="1628800"/>
            <a:ext cx="1873250" cy="1816100"/>
            <a:chOff x="395288" y="871538"/>
            <a:chExt cx="1872778" cy="1816497"/>
          </a:xfrm>
        </p:grpSpPr>
        <p:sp>
          <p:nvSpPr>
            <p:cNvPr id="20" name="Isosceles Triangle 19"/>
            <p:cNvSpPr>
              <a:spLocks noChangeArrowheads="1"/>
            </p:cNvSpPr>
            <p:nvPr/>
          </p:nvSpPr>
          <p:spPr bwMode="auto">
            <a:xfrm>
              <a:off x="395288" y="871538"/>
              <a:ext cx="1852145" cy="1584671"/>
            </a:xfrm>
            <a:prstGeom prst="triangle">
              <a:avLst>
                <a:gd name="adj" fmla="val 50000"/>
              </a:avLst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95288" y="2276782"/>
              <a:ext cx="360271" cy="4112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899986" y="2276782"/>
              <a:ext cx="360271" cy="4112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403096" y="2276782"/>
              <a:ext cx="360272" cy="4112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907794" y="2276782"/>
              <a:ext cx="360272" cy="4112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8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57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602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UT_Strookwit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6769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780" y="2420940"/>
            <a:ext cx="5659471" cy="1362075"/>
          </a:xfrm>
          <a:noFill/>
        </p:spPr>
        <p:txBody>
          <a:bodyPr/>
          <a:lstStyle/>
          <a:p>
            <a:r>
              <a:rPr lang="en-US" sz="5400" dirty="0">
                <a:solidFill>
                  <a:srgbClr val="5ABED8"/>
                </a:solidFill>
              </a:rPr>
              <a:t>Case studies</a:t>
            </a:r>
            <a:br>
              <a:rPr lang="en-US" sz="5400" dirty="0">
                <a:solidFill>
                  <a:srgbClr val="5ABED8"/>
                </a:solidFill>
              </a:rPr>
            </a:br>
            <a:r>
              <a:rPr lang="en-US" sz="5400" dirty="0">
                <a:solidFill>
                  <a:srgbClr val="5ABED8"/>
                </a:solidFill>
              </a:rPr>
              <a:t>&amp; maintenance</a:t>
            </a:r>
            <a:br>
              <a:rPr lang="en-US" sz="5400" dirty="0">
                <a:solidFill>
                  <a:srgbClr val="5ABED8"/>
                </a:solidFill>
              </a:rPr>
            </a:br>
            <a:endParaRPr lang="en-US" sz="5400" dirty="0">
              <a:solidFill>
                <a:srgbClr val="5ABE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619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A74BF-491D-41CC-9315-AEFF683A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Integrating</a:t>
            </a:r>
            <a:r>
              <a:rPr lang="nl-NL" dirty="0"/>
              <a:t> maintenance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C3193D-3760-4327-A7E3-CB0E901D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Two</a:t>
            </a:r>
            <a:r>
              <a:rPr lang="nl-NL" dirty="0"/>
              <a:t> new </a:t>
            </a:r>
            <a:r>
              <a:rPr lang="nl-NL" dirty="0" err="1"/>
              <a:t>elements</a:t>
            </a:r>
            <a:r>
              <a:rPr lang="nl-NL" dirty="0"/>
              <a:t>: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Rate-dependency</a:t>
            </a:r>
            <a:r>
              <a:rPr lang="nl-NL" dirty="0"/>
              <a:t> gate:</a:t>
            </a:r>
          </a:p>
          <a:p>
            <a:pPr lvl="1"/>
            <a:endParaRPr lang="nl-NL" dirty="0"/>
          </a:p>
          <a:p>
            <a:pPr lvl="1"/>
            <a:endParaRPr lang="nl-NL" sz="800" dirty="0"/>
          </a:p>
          <a:p>
            <a:pPr lvl="1"/>
            <a:endParaRPr lang="nl-NL" dirty="0"/>
          </a:p>
          <a:p>
            <a:pPr lvl="1"/>
            <a:r>
              <a:rPr lang="nl-NL" dirty="0"/>
              <a:t>Basic events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degradation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repairs</a:t>
            </a:r>
            <a:r>
              <a:rPr lang="nl-NL" dirty="0"/>
              <a:t>: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6D319E-6042-4C77-8344-75AFEA85E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DDDBE-AF9A-5B44-89DF-F5108D7B5803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2109C9-0442-430B-83CD-B42F605C4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1916832"/>
            <a:ext cx="1417500" cy="9562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D244875-86B5-4B8D-B9CE-627D9F605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3961564"/>
            <a:ext cx="7315817" cy="29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B4C1-30E1-0A4C-BF24-DFCD65D8841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366" y="116632"/>
            <a:ext cx="9517327" cy="525462"/>
          </a:xfrm>
        </p:spPr>
        <p:txBody>
          <a:bodyPr/>
          <a:lstStyle/>
          <a:p>
            <a:r>
              <a:rPr lang="en-US" dirty="0"/>
              <a:t>Risk management: </a:t>
            </a:r>
            <a:r>
              <a:rPr lang="en-US" dirty="0">
                <a:solidFill>
                  <a:schemeClr val="tx1"/>
                </a:solidFill>
              </a:rPr>
              <a:t>engineering a safer world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4473" y="980734"/>
            <a:ext cx="7638848" cy="5386090"/>
          </a:xfrm>
          <a:solidFill>
            <a:schemeClr val="bg1">
              <a:alpha val="86000"/>
            </a:schemeClr>
          </a:solidFill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b="1" dirty="0"/>
              <a:t>Methods</a:t>
            </a:r>
          </a:p>
          <a:p>
            <a:r>
              <a:rPr lang="en-US" sz="2200" i="1" dirty="0"/>
              <a:t>Informal / Spread sheets: </a:t>
            </a:r>
          </a:p>
          <a:p>
            <a:pPr lvl="1"/>
            <a:r>
              <a:rPr lang="en-US" sz="2000" dirty="0"/>
              <a:t>Failure Mode, Effect and Criticality Analysis (FMECA)</a:t>
            </a:r>
          </a:p>
          <a:p>
            <a:pPr lvl="1"/>
            <a:r>
              <a:rPr lang="en-US" sz="2000" dirty="0"/>
              <a:t>Hazard &amp; operability study (</a:t>
            </a:r>
            <a:r>
              <a:rPr lang="en-US" sz="2000" dirty="0" err="1"/>
              <a:t>Hazop</a:t>
            </a:r>
            <a:r>
              <a:rPr lang="en-US" sz="2000" dirty="0"/>
              <a:t>)</a:t>
            </a:r>
          </a:p>
          <a:p>
            <a:r>
              <a:rPr lang="en-US" sz="2200" i="1" dirty="0"/>
              <a:t>Architectural: </a:t>
            </a:r>
          </a:p>
          <a:p>
            <a:pPr lvl="1"/>
            <a:r>
              <a:rPr lang="en-US" sz="1800" dirty="0"/>
              <a:t>UML/</a:t>
            </a:r>
            <a:r>
              <a:rPr lang="en-US" sz="1800" dirty="0" err="1"/>
              <a:t>Marte</a:t>
            </a:r>
            <a:r>
              <a:rPr lang="en-US" sz="1800" dirty="0"/>
              <a:t>, </a:t>
            </a:r>
          </a:p>
          <a:p>
            <a:pPr lvl="1"/>
            <a:r>
              <a:rPr lang="en-US" sz="1800" dirty="0"/>
              <a:t>AADL</a:t>
            </a:r>
          </a:p>
          <a:p>
            <a:r>
              <a:rPr lang="en-US" sz="2200" i="1" dirty="0"/>
              <a:t>Domain-specific: </a:t>
            </a:r>
          </a:p>
          <a:p>
            <a:pPr lvl="1"/>
            <a:r>
              <a:rPr lang="en-US" sz="2000" dirty="0"/>
              <a:t>Fault tree analysis</a:t>
            </a:r>
          </a:p>
          <a:p>
            <a:pPr lvl="1"/>
            <a:r>
              <a:rPr lang="en-US" sz="2000" dirty="0"/>
              <a:t>Reliability block diagrams, </a:t>
            </a:r>
          </a:p>
          <a:p>
            <a:pPr lvl="1"/>
            <a:r>
              <a:rPr lang="en-US" sz="2000" dirty="0"/>
              <a:t>Event trees </a:t>
            </a:r>
          </a:p>
          <a:p>
            <a:pPr lvl="1"/>
            <a:endParaRPr lang="en-US" sz="2000" dirty="0"/>
          </a:p>
          <a:p>
            <a:pPr>
              <a:buFont typeface="Wingdings" charset="0"/>
              <a:buChar char="à"/>
            </a:pPr>
            <a:r>
              <a:rPr lang="en-US" sz="2400" dirty="0">
                <a:sym typeface="Wingdings"/>
              </a:rPr>
              <a:t>Formal Methods can help!</a:t>
            </a:r>
          </a:p>
          <a:p>
            <a:pPr>
              <a:buFont typeface="Wingdings" charset="0"/>
              <a:buChar char="à"/>
            </a:pPr>
            <a:r>
              <a:rPr lang="en-US" sz="2400" dirty="0">
                <a:sym typeface="Wingdings"/>
              </a:rPr>
              <a:t>Risk assessment often mandatory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98046" y="2348880"/>
            <a:ext cx="4435480" cy="172819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5000" indent="-3778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Courier New"/>
              <a:buChar char="o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1688" indent="-2381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077913" indent="-2508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44613" indent="-255588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1800" b="1" dirty="0"/>
              <a:t>Standardization</a:t>
            </a:r>
            <a:endParaRPr lang="en-US" sz="1800" dirty="0"/>
          </a:p>
          <a:p>
            <a:r>
              <a:rPr lang="en-US" sz="1800" dirty="0"/>
              <a:t>NRC NUREG–0492: nuclear industry</a:t>
            </a:r>
          </a:p>
          <a:p>
            <a:r>
              <a:rPr lang="en-US" sz="1800" dirty="0"/>
              <a:t>SAE ARP4761: aerospace, </a:t>
            </a:r>
          </a:p>
          <a:p>
            <a:r>
              <a:rPr lang="en-US" sz="1800" dirty="0"/>
              <a:t>IEC standard: 61025</a:t>
            </a:r>
            <a:endParaRPr lang="en-US" sz="1800" baseline="30000" dirty="0"/>
          </a:p>
          <a:p>
            <a:r>
              <a:rPr lang="en-US" sz="1800" dirty="0"/>
              <a:t>European NEN 61025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1037" y="4365104"/>
            <a:ext cx="4435480" cy="216024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5000" indent="-3778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Courier New"/>
              <a:buChar char="o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1688" indent="-2381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077913" indent="-250825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44613" indent="-255588" algn="l" defTabSz="238125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1800" b="1" dirty="0"/>
              <a:t>Design alternatives</a:t>
            </a:r>
            <a:endParaRPr lang="en-US" sz="1800" dirty="0"/>
          </a:p>
          <a:p>
            <a:r>
              <a:rPr lang="en-US" sz="1800" dirty="0"/>
              <a:t>More redundancy</a:t>
            </a:r>
          </a:p>
          <a:p>
            <a:r>
              <a:rPr lang="en-US" sz="1800" dirty="0"/>
              <a:t>Hot / warm / cold spare components</a:t>
            </a:r>
          </a:p>
          <a:p>
            <a:r>
              <a:rPr lang="en-US" sz="1800" dirty="0"/>
              <a:t>More reliable components</a:t>
            </a:r>
          </a:p>
          <a:p>
            <a:r>
              <a:rPr lang="en-US" sz="1800" dirty="0"/>
              <a:t>Monitoring</a:t>
            </a:r>
          </a:p>
          <a:p>
            <a:r>
              <a:rPr lang="en-US" sz="1800" dirty="0"/>
              <a:t>Fail-safe mechanisms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76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IMG_38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5999" cy="68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solidFill>
            <a:srgbClr val="BFBFBF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arrow" charset="0"/>
              </a:rPr>
              <a:t>Case 1: </a:t>
            </a:r>
            <a:r>
              <a:rPr lang="en-US" dirty="0">
                <a:latin typeface="Arial Narrow" charset="0"/>
              </a:rPr>
              <a:t>Electrically Insulated Joint</a:t>
            </a:r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F148AB-E942-8D46-A2DB-FDE25F689506}" type="slidenum">
              <a:rPr lang="nl-NL" sz="1000"/>
              <a:pPr eaLnBrk="1" hangingPunct="1"/>
              <a:t>90</a:t>
            </a:fld>
            <a:endParaRPr lang="nl-NL" sz="1000"/>
          </a:p>
        </p:txBody>
      </p:sp>
      <p:sp>
        <p:nvSpPr>
          <p:cNvPr id="6" name="Oval 5"/>
          <p:cNvSpPr/>
          <p:nvPr/>
        </p:nvSpPr>
        <p:spPr>
          <a:xfrm>
            <a:off x="2792760" y="923932"/>
            <a:ext cx="2592387" cy="410527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851" y="5172075"/>
            <a:ext cx="704551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3200" dirty="0"/>
              <a:t>Electrically separates tracks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/>
              <a:t>45.000 EIJs in the Netherlands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/>
              <a:t>Important cause of train disruptions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3173D6-2448-494D-849A-2325BA54A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919740"/>
            <a:ext cx="3256384" cy="7180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79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B12DB-2C01-4A08-A0C9-5F0B9FBE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arrow" charset="0"/>
              </a:rPr>
              <a:t>Case 1: </a:t>
            </a:r>
            <a:r>
              <a:rPr lang="en-US" dirty="0">
                <a:latin typeface="Arial Narrow" charset="0"/>
              </a:rPr>
              <a:t>Electrically Insulated Joint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5FB010-90B4-4079-ADB1-7DA2B00C3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DDDBE-AF9A-5B44-89DF-F5108D7B5803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3F90E88-F89B-40FB-940D-29A58F928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980728"/>
            <a:ext cx="8985448" cy="53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800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B12DB-2C01-4A08-A0C9-5F0B9FBE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arrow" charset="0"/>
              </a:rPr>
              <a:t>Case 1: </a:t>
            </a:r>
            <a:r>
              <a:rPr lang="en-US" dirty="0">
                <a:latin typeface="Arial Narrow" charset="0"/>
              </a:rPr>
              <a:t>Electrically Insulated Joint (results)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5FB010-90B4-4079-ADB1-7DA2B00C3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DDDBE-AF9A-5B44-89DF-F5108D7B5803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66BEDA-6C7F-4327-AF37-A4A90E08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3" y="966686"/>
            <a:ext cx="6264699" cy="3720746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84C5CB-6D45-4D1A-8101-2730D6698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2492896"/>
            <a:ext cx="6203009" cy="3714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543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905999" cy="68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solidFill>
            <a:srgbClr val="BFBFBF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arrow" charset="0"/>
              </a:rPr>
              <a:t>Case 2: </a:t>
            </a:r>
            <a:r>
              <a:rPr lang="en-US" dirty="0">
                <a:latin typeface="Arial Narrow" charset="0"/>
              </a:rPr>
              <a:t>Pneumatic compressor</a:t>
            </a:r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F148AB-E942-8D46-A2DB-FDE25F689506}" type="slidenum">
              <a:rPr lang="nl-NL" sz="1000"/>
              <a:pPr eaLnBrk="1" hangingPunct="1"/>
              <a:t>93</a:t>
            </a:fld>
            <a:endParaRPr lang="nl-NL" sz="1000"/>
          </a:p>
        </p:txBody>
      </p:sp>
      <p:sp>
        <p:nvSpPr>
          <p:cNvPr id="8" name="TextBox 7"/>
          <p:cNvSpPr txBox="1"/>
          <p:nvPr/>
        </p:nvSpPr>
        <p:spPr>
          <a:xfrm>
            <a:off x="704851" y="5172075"/>
            <a:ext cx="891141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3200" dirty="0"/>
              <a:t>Powers brakes, doors, etc.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/>
              <a:t>Fail-safe but failures cause disruptions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/>
              <a:t>Maintenance is essential for normal operation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2D9DAF-8400-4DFA-BB8B-BD12ADC27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75" y="642094"/>
            <a:ext cx="190526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B12DB-2C01-4A08-A0C9-5F0B9FBE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arrow" charset="0"/>
              </a:rPr>
              <a:t>Case 2: </a:t>
            </a:r>
            <a:r>
              <a:rPr lang="en-US" dirty="0">
                <a:latin typeface="Arial Narrow" charset="0"/>
              </a:rPr>
              <a:t>Pneumatic compressor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5FB010-90B4-4079-ADB1-7DA2B00C3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DDDBE-AF9A-5B44-89DF-F5108D7B5803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3F90E88-F89B-40FB-940D-29A58F928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532562"/>
            <a:ext cx="8985448" cy="42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031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B12DB-2C01-4A08-A0C9-5F0B9FBE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arrow" charset="0"/>
              </a:rPr>
              <a:t>Case 2: </a:t>
            </a:r>
            <a:r>
              <a:rPr lang="en-US" dirty="0">
                <a:latin typeface="Arial Narrow" charset="0"/>
              </a:rPr>
              <a:t>Pneumatic compressor (results)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5FB010-90B4-4079-ADB1-7DA2B00C3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DDDBE-AF9A-5B44-89DF-F5108D7B5803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66BEDA-6C7F-4327-AF37-A4A90E08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2" y="966686"/>
            <a:ext cx="6071580" cy="3720746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84C5CB-6D45-4D1A-8101-2730D6698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84" y="2492896"/>
            <a:ext cx="6112689" cy="3714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074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50195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arrow" charset="0"/>
              </a:rPr>
              <a:t>Case 3:</a:t>
            </a:r>
            <a:r>
              <a:rPr lang="en-US" dirty="0">
                <a:latin typeface="Arial Narrow" charset="0"/>
              </a:rPr>
              <a:t> </a:t>
            </a:r>
            <a:r>
              <a:rPr lang="en-US" dirty="0" err="1">
                <a:latin typeface="Arial Narrow" charset="0"/>
              </a:rPr>
              <a:t>Oosterscheldekering</a:t>
            </a:r>
            <a:endParaRPr lang="en-US" dirty="0">
              <a:latin typeface="Arial Narro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60794-0843-7241-963B-01DFC6B57203}" type="slidenum">
              <a:rPr lang="nl-NL" smtClean="0"/>
              <a:pPr>
                <a:defRPr/>
              </a:pPr>
              <a:t>96</a:t>
            </a:fld>
            <a:endParaRPr lang="nl-NL"/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704851" y="1196975"/>
            <a:ext cx="5455340" cy="15696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xtLst/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existing FT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FT contains 1000’s of gates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Leaves: spare part </a:t>
            </a:r>
            <a:r>
              <a:rPr lang="en-US" dirty="0" err="1">
                <a:solidFill>
                  <a:srgbClr val="000000"/>
                </a:solidFill>
              </a:rPr>
              <a:t>handeling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current strategy meets requirements</a:t>
            </a:r>
          </a:p>
        </p:txBody>
      </p:sp>
      <p:pic>
        <p:nvPicPr>
          <p:cNvPr id="634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0" b="18607"/>
          <a:stretch>
            <a:fillRect/>
          </a:stretch>
        </p:blipFill>
        <p:spPr bwMode="auto">
          <a:xfrm>
            <a:off x="7400927" y="5084766"/>
            <a:ext cx="17954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30222" b="9031"/>
          <a:stretch/>
        </p:blipFill>
        <p:spPr bwMode="auto">
          <a:xfrm>
            <a:off x="3481138" y="5085186"/>
            <a:ext cx="3158167" cy="1375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12819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WJ1A22KUOOWNYZVH" val="4007"/>
</p:tagLst>
</file>

<file path=ppt/theme/theme1.xml><?xml version="1.0" encoding="utf-8"?>
<a:theme xmlns:a="http://schemas.openxmlformats.org/drawingml/2006/main" name="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4142</Words>
  <Application>Microsoft Office PowerPoint</Application>
  <PresentationFormat>A4 (210 x 297 mm)</PresentationFormat>
  <Paragraphs>1554</Paragraphs>
  <Slides>96</Slides>
  <Notes>16</Notes>
  <HiddenSlides>1</HiddenSlides>
  <MMClips>0</MMClips>
  <ScaleCrop>false</ScaleCrop>
  <HeadingPairs>
    <vt:vector size="8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10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96</vt:i4>
      </vt:variant>
    </vt:vector>
  </HeadingPairs>
  <TitlesOfParts>
    <vt:vector size="117" baseType="lpstr">
      <vt:lpstr>ＭＳ Ｐゴシック</vt:lpstr>
      <vt:lpstr>Apple Chancery</vt:lpstr>
      <vt:lpstr>Arial</vt:lpstr>
      <vt:lpstr>Arial Narrow</vt:lpstr>
      <vt:lpstr>Courier New</vt:lpstr>
      <vt:lpstr>DIN Condensed Bold</vt:lpstr>
      <vt:lpstr>Georgia</vt:lpstr>
      <vt:lpstr>Symbol</vt:lpstr>
      <vt:lpstr>Times New Roman</vt:lpstr>
      <vt:lpstr>Wingdings</vt:lpstr>
      <vt:lpstr>sjabloon_wit</vt:lpstr>
      <vt:lpstr>1_sjabloon_wit</vt:lpstr>
      <vt:lpstr>4_sjabloon_wit</vt:lpstr>
      <vt:lpstr>6_sjabloon_wit</vt:lpstr>
      <vt:lpstr>7_sjabloon_wit</vt:lpstr>
      <vt:lpstr>8_sjabloon_wit</vt:lpstr>
      <vt:lpstr>9_sjabloon_wit</vt:lpstr>
      <vt:lpstr>10_sjabloon_wit</vt:lpstr>
      <vt:lpstr>2_sjabloon_wit</vt:lpstr>
      <vt:lpstr>11_sjabloon_wit</vt:lpstr>
      <vt:lpstr>Visio</vt:lpstr>
      <vt:lpstr> Risk happens  --- and formal methods can help  Enno Ruijters Formal Methods &amp; Tools</vt:lpstr>
      <vt:lpstr>Introduction </vt:lpstr>
      <vt:lpstr>No risk, no fun</vt:lpstr>
      <vt:lpstr>PowerPoint-presentatie</vt:lpstr>
      <vt:lpstr>Risk priority heat map</vt:lpstr>
      <vt:lpstr>How to get the heat map?</vt:lpstr>
      <vt:lpstr>WHO AM I ?  </vt:lpstr>
      <vt:lpstr>PowerPoint-presentatie</vt:lpstr>
      <vt:lpstr>Risk management: engineering a safer world</vt:lpstr>
      <vt:lpstr>Do things you could not do before</vt:lpstr>
      <vt:lpstr>Other quantitative methods</vt:lpstr>
      <vt:lpstr>Overview</vt:lpstr>
      <vt:lpstr>PowerPoint-presentatie</vt:lpstr>
      <vt:lpstr>FME(C)A &amp; HAZOP</vt:lpstr>
      <vt:lpstr>Failure Mode and Effect Analysis</vt:lpstr>
      <vt:lpstr>Failure Mode, Effect and Criticality Analysis</vt:lpstr>
      <vt:lpstr>Failure Mode and Effect Analysis</vt:lpstr>
      <vt:lpstr>Failure Mode and Effect Analysis</vt:lpstr>
      <vt:lpstr>Failure Mode and Effect Analysis (Exercise)</vt:lpstr>
      <vt:lpstr>Failure Mode and Effect Analysis</vt:lpstr>
      <vt:lpstr>Hazard and operability study (HAZOP)</vt:lpstr>
      <vt:lpstr>Hazard and operability study (HAZOP)</vt:lpstr>
      <vt:lpstr>PowerPoint-presentatie</vt:lpstr>
      <vt:lpstr>fault trees </vt:lpstr>
      <vt:lpstr>Fault trees: what are they?</vt:lpstr>
      <vt:lpstr> fault trees: who uses them?</vt:lpstr>
      <vt:lpstr>PowerPoint-presentatie</vt:lpstr>
      <vt:lpstr>Fault trees</vt:lpstr>
      <vt:lpstr>Example: Safe road trip</vt:lpstr>
      <vt:lpstr>(Minimal) cut sets</vt:lpstr>
      <vt:lpstr>The fault tree model: semantics</vt:lpstr>
      <vt:lpstr>Exponential probability distribution</vt:lpstr>
      <vt:lpstr>PowerPoint-presentatie</vt:lpstr>
      <vt:lpstr>Quiz question #1: determine unreliability / failure probability</vt:lpstr>
      <vt:lpstr>Speed up #1: discard (higher order) products</vt:lpstr>
      <vt:lpstr>PowerPoint-presentatie</vt:lpstr>
      <vt:lpstr>Simplify the computation</vt:lpstr>
      <vt:lpstr>Speed up #1: discard (higher order) products</vt:lpstr>
      <vt:lpstr>PowerPoint-presentatie</vt:lpstr>
      <vt:lpstr>Speed up #2 &amp; 3: Using BDDs</vt:lpstr>
      <vt:lpstr>Example: (x1 OR x2) AND x3</vt:lpstr>
      <vt:lpstr>Example: (x1 OR x2) AND x3</vt:lpstr>
      <vt:lpstr>Example: (x1 OR x2) AND x3</vt:lpstr>
      <vt:lpstr>Example: (x1 OR x2) AND x3</vt:lpstr>
      <vt:lpstr>Using BDDs</vt:lpstr>
      <vt:lpstr>Event trees</vt:lpstr>
      <vt:lpstr>Event trees</vt:lpstr>
      <vt:lpstr>Event trees (example)</vt:lpstr>
      <vt:lpstr>Event trees quantification</vt:lpstr>
      <vt:lpstr>Event trees quantification</vt:lpstr>
      <vt:lpstr>Event trees quantification</vt:lpstr>
      <vt:lpstr>Bow-tie diagram</vt:lpstr>
      <vt:lpstr>Bow-tie diagram (example)</vt:lpstr>
      <vt:lpstr>fault trees in continuous time </vt:lpstr>
      <vt:lpstr>System (un)reliability </vt:lpstr>
      <vt:lpstr>Continuous probability: failure behaviour over time</vt:lpstr>
      <vt:lpstr>Continuous probability distributions: which one?</vt:lpstr>
      <vt:lpstr>Repap: Continuous probability distributions</vt:lpstr>
      <vt:lpstr>Bath tub curve: degradation behaviour of systems </vt:lpstr>
      <vt:lpstr>Exponential probability distribution</vt:lpstr>
      <vt:lpstr>PowerPoint-presentatie</vt:lpstr>
      <vt:lpstr>(on average)</vt:lpstr>
      <vt:lpstr>Question</vt:lpstr>
      <vt:lpstr>Question</vt:lpstr>
      <vt:lpstr>Question</vt:lpstr>
      <vt:lpstr>Question</vt:lpstr>
      <vt:lpstr>Example: probabilistic analysis</vt:lpstr>
      <vt:lpstr>Dynamic fault trees </vt:lpstr>
      <vt:lpstr>Dynamic fault trees: Safe road trip</vt:lpstr>
      <vt:lpstr>DFTs gates </vt:lpstr>
      <vt:lpstr>Dynamic fault trees: Qualitative analysis</vt:lpstr>
      <vt:lpstr>Dynamic fault trees: Qualitative analysis</vt:lpstr>
      <vt:lpstr>Fault tolerant parallel processors (FTPP)</vt:lpstr>
      <vt:lpstr>Fault tolerant parallel processors (FTPP)</vt:lpstr>
      <vt:lpstr>Fault tolerant parallel processors (FTPP)</vt:lpstr>
      <vt:lpstr>Fault tolerant parallel processors (FTPP)</vt:lpstr>
      <vt:lpstr>Dynamic fault trees: pitfalls</vt:lpstr>
      <vt:lpstr>Dynamic fault trees: Quantitative analysis</vt:lpstr>
      <vt:lpstr>Dynamic fault trees: Analysis</vt:lpstr>
      <vt:lpstr>Dynamic fault trees: Solution</vt:lpstr>
      <vt:lpstr>Fault tree analysis: how to compute reliability?</vt:lpstr>
      <vt:lpstr>Deep compositionality [IEEE TDSC’10]</vt:lpstr>
      <vt:lpstr>Interactive Markov Chains (I/O-IMC)</vt:lpstr>
      <vt:lpstr>Question: I/O-IMC semantics for DFT gates</vt:lpstr>
      <vt:lpstr>Tool implementation: DFTcalc</vt:lpstr>
      <vt:lpstr>Challenge: state space explosion</vt:lpstr>
      <vt:lpstr>PowerPoint-presentatie</vt:lpstr>
      <vt:lpstr>Case studies &amp; maintenance </vt:lpstr>
      <vt:lpstr>Integrating maintenance</vt:lpstr>
      <vt:lpstr>Case 1: Electrically Insulated Joint</vt:lpstr>
      <vt:lpstr>Case 1: Electrically Insulated Joint</vt:lpstr>
      <vt:lpstr>Case 1: Electrically Insulated Joint (results)</vt:lpstr>
      <vt:lpstr>Case 2: Pneumatic compressor</vt:lpstr>
      <vt:lpstr>Case 2: Pneumatic compressor</vt:lpstr>
      <vt:lpstr>Case 2: Pneumatic compressor (results)</vt:lpstr>
      <vt:lpstr>Case 3: Oosterscheldekering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2017-08-11T08:58:13Z</dcterms:created>
  <dcterms:modified xsi:type="dcterms:W3CDTF">2018-08-14T11:17:26Z</dcterms:modified>
</cp:coreProperties>
</file>